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5075" cx="9144000"/>
  <p:notesSz cx="6858000" cy="9144000"/>
  <p:embeddedFontLst>
    <p:embeddedFont>
      <p:font typeface="Plus Jakarta Sans"/>
      <p:regular r:id="rId42"/>
      <p:bold r:id="rId43"/>
      <p:italic r:id="rId44"/>
      <p:boldItalic r:id="rId45"/>
    </p:embeddedFont>
    <p:embeddedFont>
      <p:font typeface="Inter"/>
      <p:regular r:id="rId46"/>
      <p:bold r:id="rId47"/>
    </p:embeddedFont>
    <p:embeddedFont>
      <p:font typeface="Plus Jakarta Sans SemiBold"/>
      <p:regular r:id="rId48"/>
      <p:bold r:id="rId49"/>
      <p:italic r:id="rId50"/>
      <p:boldItalic r:id="rId51"/>
    </p:embeddedFont>
    <p:embeddedFont>
      <p:font typeface="Plus Jakarta Sans Light"/>
      <p:regular r:id="rId52"/>
      <p:bold r:id="rId53"/>
      <p:italic r:id="rId54"/>
      <p:boldItalic r:id="rId55"/>
    </p:embeddedFont>
    <p:embeddedFont>
      <p:font typeface="Plus Jakarta Sans Medium"/>
      <p:regular r:id="rId56"/>
      <p:bold r:id="rId57"/>
      <p:italic r:id="rId58"/>
      <p:boldItalic r:id="rId59"/>
    </p:embeddedFont>
    <p:embeddedFont>
      <p:font typeface="Helvetica Neue"/>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
          <p15:clr>
            <a:srgbClr val="9AA0A6"/>
          </p15:clr>
        </p15:guide>
        <p15:guide id="2" orient="horz" pos="236">
          <p15:clr>
            <a:srgbClr val="9AA0A6"/>
          </p15:clr>
        </p15:guide>
        <p15:guide id="3" orient="horz" pos="2855">
          <p15:clr>
            <a:srgbClr val="9AA0A6"/>
          </p15:clr>
        </p15:guide>
        <p15:guide id="4" pos="5472">
          <p15:clr>
            <a:srgbClr val="9AA0A6"/>
          </p15:clr>
        </p15:guide>
        <p15:guide id="5" pos="556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
        <p:guide pos="236" orient="horz"/>
        <p:guide pos="2855" orient="horz"/>
        <p:guide pos="5472"/>
        <p:guide pos="55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PlusJakartaSans-regular.fntdata"/><Relationship Id="rId41" Type="http://schemas.openxmlformats.org/officeDocument/2006/relationships/slide" Target="slides/slide35.xml"/><Relationship Id="rId44" Type="http://schemas.openxmlformats.org/officeDocument/2006/relationships/font" Target="fonts/PlusJakartaSans-italic.fntdata"/><Relationship Id="rId43" Type="http://schemas.openxmlformats.org/officeDocument/2006/relationships/font" Target="fonts/PlusJakartaSans-bold.fntdata"/><Relationship Id="rId46" Type="http://schemas.openxmlformats.org/officeDocument/2006/relationships/font" Target="fonts/Inter-regular.fntdata"/><Relationship Id="rId45" Type="http://schemas.openxmlformats.org/officeDocument/2006/relationships/font" Target="fonts/PlusJakarta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lusJakartaSansSemiBold-regular.fntdata"/><Relationship Id="rId47" Type="http://schemas.openxmlformats.org/officeDocument/2006/relationships/font" Target="fonts/Inter-bold.fntdata"/><Relationship Id="rId49" Type="http://schemas.openxmlformats.org/officeDocument/2006/relationships/font" Target="fonts/PlusJakartaSansSemiBol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4.xml"/><Relationship Id="rId63" Type="http://schemas.openxmlformats.org/officeDocument/2006/relationships/font" Target="fonts/HelveticaNeue-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usJakartaSansSemiBold-boldItalic.fntdata"/><Relationship Id="rId50" Type="http://schemas.openxmlformats.org/officeDocument/2006/relationships/font" Target="fonts/PlusJakartaSansSemiBold-italic.fntdata"/><Relationship Id="rId53" Type="http://schemas.openxmlformats.org/officeDocument/2006/relationships/font" Target="fonts/PlusJakartaSansLight-bold.fntdata"/><Relationship Id="rId52" Type="http://schemas.openxmlformats.org/officeDocument/2006/relationships/font" Target="fonts/PlusJakartaSansLight-regular.fntdata"/><Relationship Id="rId11" Type="http://schemas.openxmlformats.org/officeDocument/2006/relationships/slide" Target="slides/slide5.xml"/><Relationship Id="rId55" Type="http://schemas.openxmlformats.org/officeDocument/2006/relationships/font" Target="fonts/PlusJakartaSansLight-boldItalic.fntdata"/><Relationship Id="rId10" Type="http://schemas.openxmlformats.org/officeDocument/2006/relationships/slide" Target="slides/slide4.xml"/><Relationship Id="rId54" Type="http://schemas.openxmlformats.org/officeDocument/2006/relationships/font" Target="fonts/PlusJakartaSansLight-italic.fntdata"/><Relationship Id="rId13" Type="http://schemas.openxmlformats.org/officeDocument/2006/relationships/slide" Target="slides/slide7.xml"/><Relationship Id="rId57" Type="http://schemas.openxmlformats.org/officeDocument/2006/relationships/font" Target="fonts/PlusJakartaSansMedium-bold.fntdata"/><Relationship Id="rId12" Type="http://schemas.openxmlformats.org/officeDocument/2006/relationships/slide" Target="slides/slide6.xml"/><Relationship Id="rId56" Type="http://schemas.openxmlformats.org/officeDocument/2006/relationships/font" Target="fonts/PlusJakartaSansMedium-regular.fntdata"/><Relationship Id="rId15" Type="http://schemas.openxmlformats.org/officeDocument/2006/relationships/slide" Target="slides/slide9.xml"/><Relationship Id="rId59" Type="http://schemas.openxmlformats.org/officeDocument/2006/relationships/font" Target="fonts/PlusJakartaSansMedium-boldItalic.fntdata"/><Relationship Id="rId14" Type="http://schemas.openxmlformats.org/officeDocument/2006/relationships/slide" Target="slides/slide8.xml"/><Relationship Id="rId58" Type="http://schemas.openxmlformats.org/officeDocument/2006/relationships/font" Target="fonts/PlusJakartaSansMedium-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681856fbee_0_124:notes"/>
          <p:cNvSpPr/>
          <p:nvPr>
            <p:ph idx="2" type="sldImg"/>
          </p:nvPr>
        </p:nvSpPr>
        <p:spPr>
          <a:xfrm>
            <a:off x="382233"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681856fbee_0_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5b25e5e3a_0_13: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65b25e5e3a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200"/>
              <a:t>Some of the most prominent areas include:</a:t>
            </a:r>
            <a:endParaRPr sz="2200"/>
          </a:p>
          <a:p>
            <a:pPr indent="0" lvl="0" marL="0" rtl="0" algn="l">
              <a:spcBef>
                <a:spcPts val="0"/>
              </a:spcBef>
              <a:spcAft>
                <a:spcPts val="0"/>
              </a:spcAft>
              <a:buNone/>
            </a:pPr>
            <a:r>
              <a:rPr lang="en-US" sz="2200"/>
              <a:t>Combining</a:t>
            </a:r>
            <a:r>
              <a:rPr lang="en-US" sz="2200"/>
              <a:t> these elements is very powerful, you </a:t>
            </a:r>
            <a:endParaRPr sz="2200"/>
          </a:p>
        </p:txBody>
      </p:sp>
      <p:sp>
        <p:nvSpPr>
          <p:cNvPr id="248" name="Google Shape;248;g265b25e5e3a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65b25e5e3a_0_27: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65b25e5e3a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900"/>
              <a:t>Most of us have seen this guy - maybe marveled, maybe been slightly terrified - but you can see how powerful combining sensing and learning and interacting with environment and reasoning can be </a:t>
            </a:r>
            <a:endParaRPr sz="1900"/>
          </a:p>
        </p:txBody>
      </p:sp>
      <p:sp>
        <p:nvSpPr>
          <p:cNvPr id="255" name="Google Shape;255;g265b25e5e3a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5b25e5e3a_0_20: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65b25e5e3a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t>Or a more day-to-day example, we have these virtual assistants that attempt to break down the words we use in the commands we speak, establish our intent, determine the most valuable responses (from a volume fo possible resources that AI has part in codifying), and </a:t>
            </a:r>
            <a:r>
              <a:rPr lang="en-US" sz="1700"/>
              <a:t>initiate the action or follow-up that :fingers crossed, makes our life better</a:t>
            </a:r>
            <a:endParaRPr sz="1700"/>
          </a:p>
        </p:txBody>
      </p:sp>
      <p:sp>
        <p:nvSpPr>
          <p:cNvPr id="262" name="Google Shape;262;g265b25e5e3a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c028339d9_0_144: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c028339d9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Now that we’ve seen a few examples of AI at work, we can declare that AI is more than just ChatGPT</a:t>
            </a:r>
            <a:endParaRPr sz="1400"/>
          </a:p>
          <a:p>
            <a:pPr indent="-317500" lvl="0" marL="457200" rtl="0" algn="l">
              <a:spcBef>
                <a:spcPts val="0"/>
              </a:spcBef>
              <a:spcAft>
                <a:spcPts val="0"/>
              </a:spcAft>
              <a:buSzPts val="1400"/>
              <a:buChar char="-"/>
            </a:pPr>
            <a:r>
              <a:rPr lang="en-US" sz="1400"/>
              <a:t>very popular, but not IT, as far as AI is concerned</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To start zooming out a bit from ChatGPT, Chat GPT is a Large Language model.  </a:t>
            </a:r>
            <a:endParaRPr sz="1400"/>
          </a:p>
          <a:p>
            <a:pPr indent="0" lvl="0" marL="0" rtl="0" algn="l">
              <a:spcBef>
                <a:spcPts val="0"/>
              </a:spcBef>
              <a:spcAft>
                <a:spcPts val="0"/>
              </a:spcAft>
              <a:buNone/>
            </a:pPr>
            <a:r>
              <a:rPr lang="en-US" sz="1400"/>
              <a:t>Large language models are known for their </a:t>
            </a:r>
            <a:endParaRPr sz="1400"/>
          </a:p>
          <a:p>
            <a:pPr indent="-317500" lvl="0" marL="457200" rtl="0" algn="l">
              <a:spcBef>
                <a:spcPts val="0"/>
              </a:spcBef>
              <a:spcAft>
                <a:spcPts val="0"/>
              </a:spcAft>
              <a:buSzPts val="1400"/>
              <a:buChar char="-"/>
            </a:pPr>
            <a:r>
              <a:rPr lang="en-US" sz="1400"/>
              <a:t>ability to achieve general purpose language understanding and generation</a:t>
            </a:r>
            <a:endParaRPr sz="1400"/>
          </a:p>
          <a:p>
            <a:pPr indent="-317500" lvl="0" marL="457200" rtl="0" algn="l">
              <a:spcBef>
                <a:spcPts val="0"/>
              </a:spcBef>
              <a:spcAft>
                <a:spcPts val="0"/>
              </a:spcAft>
              <a:buSzPts val="1400"/>
              <a:buChar char="-"/>
            </a:pPr>
            <a:r>
              <a:rPr lang="en-US" sz="1400"/>
              <a:t>trained on text </a:t>
            </a:r>
            <a:r>
              <a:rPr lang="en-US" sz="1400"/>
              <a:t>documents (often a massive amount that cover centuries and disciplines)</a:t>
            </a:r>
            <a:endParaRPr sz="1400"/>
          </a:p>
          <a:p>
            <a:pPr indent="-317500" lvl="0" marL="457200" rtl="0" algn="l">
              <a:spcBef>
                <a:spcPts val="0"/>
              </a:spcBef>
              <a:spcAft>
                <a:spcPts val="0"/>
              </a:spcAft>
              <a:buSzPts val="1400"/>
              <a:buChar char="-"/>
            </a:pPr>
            <a:r>
              <a:rPr lang="en-US" sz="1400"/>
              <a:t>Some of the most famous LLMs are general purpose, and those LLMs are often customized within a company or discipline for specific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ChatGPT is not the only one</a:t>
            </a:r>
            <a:endParaRPr sz="1400"/>
          </a:p>
          <a:p>
            <a:pPr indent="0" lvl="0" marL="0" rtl="0" algn="l">
              <a:spcBef>
                <a:spcPts val="0"/>
              </a:spcBef>
              <a:spcAft>
                <a:spcPts val="0"/>
              </a:spcAft>
              <a:buNone/>
            </a:pPr>
            <a:r>
              <a:t/>
            </a:r>
            <a:endParaRPr sz="1400"/>
          </a:p>
          <a:p>
            <a:pPr indent="0" lvl="0" marL="0" rtl="0" algn="l">
              <a:spcBef>
                <a:spcPts val="0"/>
              </a:spcBef>
              <a:spcAft>
                <a:spcPts val="0"/>
              </a:spcAft>
              <a:buClr>
                <a:schemeClr val="dk1"/>
              </a:buClr>
              <a:buSzPts val="1100"/>
              <a:buFont typeface="Arial"/>
              <a:buNone/>
            </a:pPr>
            <a:r>
              <a:rPr lang="en-US" sz="1400"/>
              <a:t>1. Google’s BERT (Bidirectional Encoder Representations from Transformers): BERT is designed to better understand the nuances and context of words in search queries.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2. Transformer-XL: This is another model from Google’s team, which provides longer-term dependency in sequence modeling relative to standard transformers.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3. T5 (Text-to-Text Transfer Transformer): Again from Google, this model is trained to understand and generate human language.</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4. Facebook’s RoBERTa: RoBERTa is a variant of BERT and is optimized for more robust performance.</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5. XLNet: Developed by researchers at Carnegie Mellon University and Google Brain, XLNet is designed to outperform BERT in various language understanding benchmark tests.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6. Microsoft’s Turing NLG: This model is comprised of 17 billion parameters, and it's used in various applications across Microsoft, like Office's smart writing assistant, Ideas.</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US" sz="1400"/>
              <a:t>7. GPT-3 by OpenAI: While GPT-3 is considered a part of GPT models, it is worth mentioning due to its scale. With 175 billion parameters, it's one of the largest and most</a:t>
            </a:r>
            <a:endParaRPr sz="1400"/>
          </a:p>
          <a:p>
            <a:pPr indent="0" lvl="0" marL="0" rtl="0" algn="l">
              <a:spcBef>
                <a:spcPts val="0"/>
              </a:spcBef>
              <a:spcAft>
                <a:spcPts val="0"/>
              </a:spcAft>
              <a:buNone/>
            </a:pPr>
            <a:r>
              <a:t/>
            </a:r>
            <a:endParaRPr sz="1400"/>
          </a:p>
        </p:txBody>
      </p:sp>
      <p:sp>
        <p:nvSpPr>
          <p:cNvPr id="269" name="Google Shape;269;g2ac028339d9_0_1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64d8fdf4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rPr lang="en-US" sz="1600">
                <a:solidFill>
                  <a:srgbClr val="290A33"/>
                </a:solidFill>
                <a:latin typeface="Inter"/>
                <a:ea typeface="Inter"/>
                <a:cs typeface="Inter"/>
                <a:sym typeface="Inter"/>
              </a:rPr>
              <a:t>If we zoom out a bit, we see that there are multiple types of AI models</a:t>
            </a:r>
            <a:endParaRPr sz="1600">
              <a:solidFill>
                <a:srgbClr val="290A33"/>
              </a:solidFill>
              <a:latin typeface="Inter"/>
              <a:ea typeface="Inter"/>
              <a:cs typeface="Inter"/>
              <a:sym typeface="Inter"/>
            </a:endParaRPr>
          </a:p>
          <a:p>
            <a:pPr indent="0" lvl="0" marL="0" rtl="0" algn="l">
              <a:lnSpc>
                <a:spcPct val="150000"/>
              </a:lnSpc>
              <a:spcBef>
                <a:spcPts val="0"/>
              </a:spcBef>
              <a:spcAft>
                <a:spcPts val="0"/>
              </a:spcAft>
              <a:buNone/>
            </a:pPr>
            <a:r>
              <a:t/>
            </a:r>
            <a:endParaRPr sz="1600">
              <a:solidFill>
                <a:srgbClr val="290A33"/>
              </a:solidFill>
              <a:latin typeface="Inter"/>
              <a:ea typeface="Inter"/>
              <a:cs typeface="Inter"/>
              <a:sym typeface="Inter"/>
            </a:endParaRPr>
          </a:p>
          <a:p>
            <a:pPr indent="0" lvl="0" marL="0" rtl="0" algn="l">
              <a:lnSpc>
                <a:spcPct val="150000"/>
              </a:lnSpc>
              <a:spcBef>
                <a:spcPts val="0"/>
              </a:spcBef>
              <a:spcAft>
                <a:spcPts val="0"/>
              </a:spcAft>
              <a:buNone/>
            </a:pPr>
            <a:r>
              <a:rPr lang="en-US" sz="1600">
                <a:solidFill>
                  <a:srgbClr val="290A33"/>
                </a:solidFill>
                <a:latin typeface="Inter"/>
                <a:ea typeface="Inter"/>
                <a:cs typeface="Inter"/>
                <a:sym typeface="Inter"/>
              </a:rPr>
              <a:t>Generative AI models attempt to generate new content (text, values, images, audio, video).  They have to be trained on a large dataset to have any ability to create something that is useful.  LLMs like ChatGPT or image </a:t>
            </a:r>
            <a:r>
              <a:rPr lang="en-US" sz="1600">
                <a:solidFill>
                  <a:srgbClr val="290A33"/>
                </a:solidFill>
                <a:latin typeface="Inter"/>
                <a:ea typeface="Inter"/>
                <a:cs typeface="Inter"/>
                <a:sym typeface="Inter"/>
              </a:rPr>
              <a:t>generators</a:t>
            </a:r>
            <a:r>
              <a:rPr lang="en-US" sz="1600">
                <a:solidFill>
                  <a:srgbClr val="290A33"/>
                </a:solidFill>
                <a:latin typeface="Inter"/>
                <a:ea typeface="Inter"/>
                <a:cs typeface="Inter"/>
                <a:sym typeface="Inter"/>
              </a:rPr>
              <a:t> like Dall E</a:t>
            </a:r>
            <a:endParaRPr sz="1600">
              <a:solidFill>
                <a:srgbClr val="290A33"/>
              </a:solidFill>
              <a:latin typeface="Inter"/>
              <a:ea typeface="Inter"/>
              <a:cs typeface="Inter"/>
              <a:sym typeface="Inter"/>
            </a:endParaRPr>
          </a:p>
          <a:p>
            <a:pPr indent="0" lvl="0" marL="0" rtl="0" algn="l">
              <a:lnSpc>
                <a:spcPct val="150000"/>
              </a:lnSpc>
              <a:spcBef>
                <a:spcPts val="0"/>
              </a:spcBef>
              <a:spcAft>
                <a:spcPts val="0"/>
              </a:spcAft>
              <a:buNone/>
            </a:pPr>
            <a:br>
              <a:rPr lang="en-US" sz="1600">
                <a:solidFill>
                  <a:srgbClr val="290A33"/>
                </a:solidFill>
                <a:latin typeface="Inter"/>
                <a:ea typeface="Inter"/>
                <a:cs typeface="Inter"/>
                <a:sym typeface="Inter"/>
              </a:rPr>
            </a:br>
            <a:r>
              <a:rPr lang="en-US" sz="1600">
                <a:solidFill>
                  <a:srgbClr val="290A33"/>
                </a:solidFill>
                <a:latin typeface="Inter"/>
                <a:ea typeface="Inter"/>
                <a:cs typeface="Inter"/>
                <a:sym typeface="Inter"/>
              </a:rPr>
              <a:t>Discriminative AI, on the other hand is often used to make predictions or classify data into groups or categories</a:t>
            </a:r>
            <a:endParaRPr sz="1600">
              <a:solidFill>
                <a:srgbClr val="290A33"/>
              </a:solidFill>
              <a:latin typeface="Inter"/>
              <a:ea typeface="Inter"/>
              <a:cs typeface="Inter"/>
              <a:sym typeface="Inter"/>
            </a:endParaRPr>
          </a:p>
        </p:txBody>
      </p:sp>
      <p:sp>
        <p:nvSpPr>
          <p:cNvPr id="283" name="Google Shape;283;g2664d8fdf4c_0_0:notes"/>
          <p:cNvSpPr/>
          <p:nvPr>
            <p:ph idx="2" type="sldImg"/>
          </p:nvPr>
        </p:nvSpPr>
        <p:spPr>
          <a:xfrm>
            <a:off x="686640" y="1143000"/>
            <a:ext cx="5484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5b25e5e3a_0_46: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5b25e5e3a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400"/>
              <a:t>Taking a further step back, AI is an entire field of study, that we can’t completely cover today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But a key fundamental of AI, is the ability of an algorithm to learn, and there are various types of learning algorithms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Let’s start with machine learning</a:t>
            </a:r>
            <a:endParaRPr sz="1400"/>
          </a:p>
          <a:p>
            <a:pPr indent="-317500" lvl="0" marL="457200" rtl="0" algn="l">
              <a:spcBef>
                <a:spcPts val="0"/>
              </a:spcBef>
              <a:spcAft>
                <a:spcPts val="0"/>
              </a:spcAft>
              <a:buSzPts val="1400"/>
              <a:buChar char="-"/>
            </a:pPr>
            <a:r>
              <a:rPr lang="en-US" sz="1400"/>
              <a:t>developing algorithms that can learning from and make decisions upon data instead of being specifically programmed to perform a </a:t>
            </a:r>
            <a:r>
              <a:rPr lang="en-US" sz="1400"/>
              <a:t>specific</a:t>
            </a:r>
            <a:r>
              <a:rPr lang="en-US" sz="1400"/>
              <a:t> tasks</a:t>
            </a:r>
            <a:endParaRPr sz="1400"/>
          </a:p>
          <a:p>
            <a:pPr indent="-317500" lvl="0" marL="457200" rtl="0" algn="l">
              <a:spcBef>
                <a:spcPts val="0"/>
              </a:spcBef>
              <a:spcAft>
                <a:spcPts val="0"/>
              </a:spcAft>
              <a:buSzPts val="1400"/>
              <a:buChar char="-"/>
            </a:pPr>
            <a:r>
              <a:rPr lang="en-US" sz="1400"/>
              <a:t>within</a:t>
            </a:r>
            <a:r>
              <a:rPr lang="en-US" sz="1400"/>
              <a:t> that </a:t>
            </a:r>
            <a:endParaRPr sz="1400"/>
          </a:p>
          <a:p>
            <a:pPr indent="-317500" lvl="1" marL="914400" rtl="0" algn="l">
              <a:spcBef>
                <a:spcPts val="0"/>
              </a:spcBef>
              <a:spcAft>
                <a:spcPts val="0"/>
              </a:spcAft>
              <a:buSzPts val="1400"/>
              <a:buChar char="-"/>
            </a:pPr>
            <a:r>
              <a:rPr lang="en-US" sz="1400"/>
              <a:t>supervised (trained on labelled data): fraud detection</a:t>
            </a:r>
            <a:endParaRPr sz="1400"/>
          </a:p>
          <a:p>
            <a:pPr indent="-317500" lvl="1" marL="914400" rtl="0" algn="l">
              <a:spcBef>
                <a:spcPts val="0"/>
              </a:spcBef>
              <a:spcAft>
                <a:spcPts val="0"/>
              </a:spcAft>
              <a:buSzPts val="1400"/>
              <a:buChar char="-"/>
            </a:pPr>
            <a:r>
              <a:rPr lang="en-US" sz="1400"/>
              <a:t>unsupervised (models find patterns in data without predefined labels): Google news categorizatoin</a:t>
            </a:r>
            <a:endParaRPr sz="1400"/>
          </a:p>
          <a:p>
            <a:pPr indent="-317500" lvl="1" marL="914400" rtl="0" algn="l">
              <a:spcBef>
                <a:spcPts val="0"/>
              </a:spcBef>
              <a:spcAft>
                <a:spcPts val="0"/>
              </a:spcAft>
              <a:buSzPts val="1400"/>
              <a:buChar char="-"/>
            </a:pPr>
            <a:r>
              <a:rPr lang="en-US" sz="1400"/>
              <a:t>reinforcement learning - learning by interacting with an environment and receiving feedback (stock trading algorithm whose feedback and reinforcement is the growth or loss of within a portfolio)</a:t>
            </a:r>
            <a:endParaRPr sz="1400"/>
          </a:p>
          <a:p>
            <a:pPr indent="-317500" lvl="1" marL="914400" rtl="0" algn="l">
              <a:spcBef>
                <a:spcPts val="0"/>
              </a:spcBef>
              <a:spcAft>
                <a:spcPts val="0"/>
              </a:spcAft>
              <a:buSzPts val="1400"/>
              <a:buChar char="-"/>
            </a:pPr>
            <a:r>
              <a:rPr lang="en-US" sz="1400"/>
              <a:t>multiple layers that can interact/make connections between larger amounts of complex data, simulate how messages get sent in our brain: image/video </a:t>
            </a:r>
            <a:r>
              <a:rPr lang="en-US" sz="1400"/>
              <a:t>recognition</a:t>
            </a:r>
            <a:r>
              <a:rPr lang="en-US" sz="1400"/>
              <a:t> used in autonomous </a:t>
            </a:r>
            <a:r>
              <a:rPr lang="en-US" sz="1400"/>
              <a:t>vehicles</a:t>
            </a:r>
            <a:endParaRPr sz="1400"/>
          </a:p>
          <a:p>
            <a:pPr indent="-317500" lvl="0" marL="457200" rtl="0" algn="l">
              <a:spcBef>
                <a:spcPts val="0"/>
              </a:spcBef>
              <a:spcAft>
                <a:spcPts val="0"/>
              </a:spcAft>
              <a:buSzPts val="1400"/>
              <a:buChar char="-"/>
            </a:pPr>
            <a:r>
              <a:rPr lang="en-US" sz="1400"/>
              <a:t>AI Disciplines that make use or </a:t>
            </a:r>
            <a:endParaRPr sz="1400"/>
          </a:p>
          <a:p>
            <a:pPr indent="0" lvl="0" marL="0" rtl="0" algn="l">
              <a:spcBef>
                <a:spcPts val="0"/>
              </a:spcBef>
              <a:spcAft>
                <a:spcPts val="0"/>
              </a:spcAft>
              <a:buNone/>
            </a:pPr>
            <a:r>
              <a:rPr lang="en-US" sz="1400"/>
              <a:t>natural language processing: Chatbots</a:t>
            </a:r>
            <a:endParaRPr sz="1400"/>
          </a:p>
          <a:p>
            <a:pPr indent="0" lvl="0" marL="0" rtl="0" algn="l">
              <a:spcBef>
                <a:spcPts val="0"/>
              </a:spcBef>
              <a:spcAft>
                <a:spcPts val="0"/>
              </a:spcAft>
              <a:buNone/>
            </a:pPr>
            <a:r>
              <a:rPr lang="en-US" sz="1400"/>
              <a:t>reinforcement learning: reward and punishment: stock trades</a:t>
            </a:r>
            <a:endParaRPr sz="1400"/>
          </a:p>
          <a:p>
            <a:pPr indent="0" lvl="0" marL="0" rtl="0" algn="l">
              <a:spcBef>
                <a:spcPts val="0"/>
              </a:spcBef>
              <a:spcAft>
                <a:spcPts val="0"/>
              </a:spcAft>
              <a:buNone/>
            </a:pPr>
            <a:r>
              <a:rPr lang="en-US" sz="1400"/>
              <a:t>computer vision: medical applications: identifying anomalies</a:t>
            </a:r>
            <a:endParaRPr sz="1400"/>
          </a:p>
          <a:p>
            <a:pPr indent="0" lvl="0" marL="0" rtl="0" algn="l">
              <a:spcBef>
                <a:spcPts val="0"/>
              </a:spcBef>
              <a:spcAft>
                <a:spcPts val="0"/>
              </a:spcAft>
              <a:buNone/>
            </a:pPr>
            <a:r>
              <a:rPr lang="en-US" sz="1400"/>
              <a:t>expert systems simulate human: technical support</a:t>
            </a:r>
            <a:endParaRPr sz="1400"/>
          </a:p>
          <a:p>
            <a:pPr indent="0" lvl="0" marL="0" rtl="0" algn="l">
              <a:spcBef>
                <a:spcPts val="0"/>
              </a:spcBef>
              <a:spcAft>
                <a:spcPts val="0"/>
              </a:spcAft>
              <a:buNone/>
            </a:pPr>
            <a:r>
              <a:rPr lang="en-US" sz="1400"/>
              <a:t>robotics: combining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
        <p:nvSpPr>
          <p:cNvPr id="293" name="Google Shape;293;g265b25e5e3a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ac028339d9_0_158: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ac028339d9_0_1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1. AI is not magic: Many people tend to think of AI as something that can solve all problems. While it's a powerful tool, it's not a magical solution to every challenge. It also requires human oversight and thoughtful implementation and access to data  to work effectively.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2. AI will replace humans: There's a common misconception that AI will replace human jobs entirely. </a:t>
            </a:r>
            <a:r>
              <a:rPr lang="en-US"/>
              <a:t> Jobs often don’t just disappear, they often change or get replaced with new change  </a:t>
            </a:r>
            <a:r>
              <a:rPr lang="en-US"/>
              <a:t>While it's true that AI can automate some tasks, it's also about assisting individuals and businesses to increase productivity and efficiency. Many jobs will still require human skills and judgement and the human who can harness AI increases their value in the new occupational </a:t>
            </a:r>
            <a:r>
              <a:rPr lang="en-US"/>
              <a:t>reality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3. AI is infallible / objective: Zencity uses AI to identify the topic or theme of content.  If we would have trained our AI on a dataset of posts and comments and survey responses that was completely mislabeled, it would not be dependable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4</a:t>
            </a:r>
            <a:r>
              <a:rPr lang="en-US"/>
              <a:t>. Implementing AI is technically simple: Every jurisdiction and every department within a government is unique – which means each AI solution implemented needs to be custom-fitted to that department's needs, constraints, and capabilities. This implies complexities in terms of data privacy, ethics, security, feasibility</a:t>
            </a:r>
            <a:endParaRPr/>
          </a:p>
          <a:p>
            <a:pPr indent="0" lvl="0" marL="0" rtl="0" algn="l">
              <a:spcBef>
                <a:spcPts val="0"/>
              </a:spcBef>
              <a:spcAft>
                <a:spcPts val="0"/>
              </a:spcAft>
              <a:buNone/>
            </a:pPr>
            <a:r>
              <a:t/>
            </a:r>
            <a:endParaRPr/>
          </a:p>
        </p:txBody>
      </p:sp>
      <p:sp>
        <p:nvSpPr>
          <p:cNvPr id="308" name="Google Shape;308;g2ac028339d9_0_1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ac028339d9_0_167: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ac028339d9_0_1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400"/>
              <a:t>You may already be using it and not knowing it…..</a:t>
            </a:r>
            <a:endParaRPr sz="2400"/>
          </a:p>
          <a:p>
            <a:pPr indent="0" lvl="0" marL="0" rtl="0" algn="l">
              <a:spcBef>
                <a:spcPts val="0"/>
              </a:spcBef>
              <a:spcAft>
                <a:spcPts val="0"/>
              </a:spcAft>
              <a:buClr>
                <a:schemeClr val="dk1"/>
              </a:buClr>
              <a:buSzPts val="1100"/>
              <a:buFont typeface="Arial"/>
              <a:buNone/>
            </a:pPr>
            <a:r>
              <a:rPr lang="en-US" sz="2400"/>
              <a:t>tools that your staff are using </a:t>
            </a:r>
            <a:endParaRPr sz="24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1st 2 - in Zencity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3rd - for an example outside of the field Zencity currently works in, AI usage is picking up steam in modelling - based on community growth, where will we need new schools and bus stops and road growth and health care solutions and even sewage infrastrucutre</a:t>
            </a:r>
            <a:endParaRPr/>
          </a:p>
        </p:txBody>
      </p:sp>
      <p:sp>
        <p:nvSpPr>
          <p:cNvPr id="319" name="Google Shape;319;g2ac028339d9_0_1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b03ebe482b_1_0: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b03ebe482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150">
              <a:solidFill>
                <a:srgbClr val="D1D2D3"/>
              </a:solidFill>
              <a:highlight>
                <a:srgbClr val="222529"/>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50">
              <a:solidFill>
                <a:srgbClr val="D1D2D3"/>
              </a:solidFill>
              <a:highlight>
                <a:srgbClr val="222529"/>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50">
              <a:solidFill>
                <a:srgbClr val="D1D2D3"/>
              </a:solidFill>
              <a:highlight>
                <a:srgbClr val="222529"/>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50">
                <a:solidFill>
                  <a:srgbClr val="D1D2D3"/>
                </a:solidFill>
                <a:highlight>
                  <a:srgbClr val="222529"/>
                </a:highlight>
                <a:latin typeface="Arial"/>
                <a:ea typeface="Arial"/>
                <a:cs typeface="Arial"/>
                <a:sym typeface="Arial"/>
              </a:rPr>
              <a:t>Local governments leverage AI for strategic planning in various ways to enhance decision-making, efficiency, and resource allocation. Here are some ways in which AI is applied in strategic planning for local governments:</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Data Analysis and Insights:</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Predictive Analytics: AI algorithms analyze historical data to identify patterns and trends, helping local governments predict future events or trends.</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Data Mining: AI tools can sift through vast amounts of data to extract valuable insights, aiding in evidence-based decision-making.</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Traffic and Urban Planning: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Smart Traffic Management: AI is used to analyze traffic patterns, optimize signal timings, and predict congestion, leading to improved traffic flow.</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Urban Simulation: AI models simulate urban growth, helping planners understand the impact of new developments on infrastructure and services.</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Emergency Response Planning: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Predictive Policing: AI algorithms analyze crime data to predict high-risk areas, enabling law enforcement agencies to allocate resources more effectively.</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Disaster Response: AI helps in predicting and planning for natural disasters by analyzing historical data and simulating scenarios.</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Resource Allocation and Budgeting: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Financial Forecasting: AI assists in predicting revenue streams, allowing local governments to allocate budgets more accurately.</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Cost Optimization: AI can identify inefficiencies in various departments, helping governments streamline operations and reduce costs.</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Citizen Engagement:</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Chatbots and Virtual Assistants: AI-powered chatbots handle citizen inquiries, providing quick responses and freeing up human resources for more complex tasks.</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Sentiment Analysis: AI analyzes social media and citizen feedback to gauge public sentiment on various issues, informing decision-making.</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Healthcare Planning: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Disease Surveillance: AI is used to monitor health data to detect and predict disease outbreaks, aiding in proactive healthcare planning.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Patient Flow Optimization: AI helps in optimizing healthcare resource allocation and improving patient care by predicting demand.</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Environmental Planning:</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Climate Modeling: AI models simulate climate scenarios to help local governments plan for the impact of climate change and implement sustainable practices.</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Air and Water Quality Monitoring: AI analyzes sensor data to monitor environmental parameters, aiding in the planning of pollution control measures.</a:t>
            </a:r>
            <a:endParaRPr sz="1150">
              <a:solidFill>
                <a:srgbClr val="D1D2D3"/>
              </a:solidFill>
              <a:highlight>
                <a:srgbClr val="222529"/>
              </a:highlight>
              <a:latin typeface="Arial"/>
              <a:ea typeface="Arial"/>
              <a:cs typeface="Arial"/>
              <a:sym typeface="Arial"/>
            </a:endParaRPr>
          </a:p>
          <a:p>
            <a:pPr indent="-228600" lvl="0" marL="7239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Housing and Urban Development:</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Demand Prediction: AI can analyze housing market data to predict demand, helping local governments plan for affordable housing initiatives.</a:t>
            </a:r>
            <a:endParaRPr sz="1150">
              <a:solidFill>
                <a:srgbClr val="D1D2D3"/>
              </a:solidFill>
              <a:highlight>
                <a:srgbClr val="222529"/>
              </a:highlight>
              <a:latin typeface="Arial"/>
              <a:ea typeface="Arial"/>
              <a:cs typeface="Arial"/>
              <a:sym typeface="Arial"/>
            </a:endParaRPr>
          </a:p>
          <a:p>
            <a:pPr indent="-228600" lvl="0" marL="990600" rtl="0" algn="l">
              <a:lnSpc>
                <a:spcPct val="115000"/>
              </a:lnSpc>
              <a:spcBef>
                <a:spcPts val="0"/>
              </a:spcBef>
              <a:spcAft>
                <a:spcPts val="0"/>
              </a:spcAft>
              <a:buClr>
                <a:srgbClr val="D1D2D3"/>
              </a:buClr>
              <a:buSzPts val="1150"/>
              <a:buNone/>
            </a:pPr>
            <a:r>
              <a:rPr lang="en-US" sz="1150">
                <a:solidFill>
                  <a:srgbClr val="D1D2D3"/>
                </a:solidFill>
                <a:highlight>
                  <a:srgbClr val="222529"/>
                </a:highlight>
                <a:latin typeface="Arial"/>
                <a:ea typeface="Arial"/>
                <a:cs typeface="Arial"/>
                <a:sym typeface="Arial"/>
              </a:rPr>
              <a:t>Zoning Optimization: AI assists in optimizing zoning regulations based on demographic and economic trends.</a:t>
            </a:r>
            <a:endParaRPr sz="1150">
              <a:solidFill>
                <a:srgbClr val="D1D2D3"/>
              </a:solidFill>
              <a:highlight>
                <a:srgbClr val="222529"/>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50">
                <a:solidFill>
                  <a:srgbClr val="D1D2D3"/>
                </a:solidFill>
                <a:highlight>
                  <a:srgbClr val="222529"/>
                </a:highlight>
                <a:latin typeface="Arial"/>
                <a:ea typeface="Arial"/>
                <a:cs typeface="Arial"/>
                <a:sym typeface="Arial"/>
              </a:rPr>
              <a:t>In summary, AI enables local governments to analyze large datasets, predict future scenarios, and optimize various aspects of strategic planning, ultimately leading to more informed and effective decision-making.</a:t>
            </a:r>
            <a:r>
              <a:rPr lang="en-US" sz="1000">
                <a:solidFill>
                  <a:srgbClr val="D1D2D3"/>
                </a:solidFill>
                <a:highlight>
                  <a:srgbClr val="222529"/>
                </a:highlight>
                <a:latin typeface="Arial"/>
                <a:ea typeface="Arial"/>
                <a:cs typeface="Arial"/>
                <a:sym typeface="Arial"/>
              </a:rPr>
              <a:t> (edited) </a:t>
            </a:r>
            <a:endParaRPr sz="1000">
              <a:solidFill>
                <a:srgbClr val="D1D2D3"/>
              </a:solidFill>
              <a:highlight>
                <a:srgbClr val="222529"/>
              </a:highlight>
              <a:latin typeface="Arial"/>
              <a:ea typeface="Arial"/>
              <a:cs typeface="Arial"/>
              <a:sym typeface="Arial"/>
            </a:endParaRPr>
          </a:p>
          <a:p>
            <a:pPr indent="0" lvl="0" marL="0" rtl="0" algn="l">
              <a:spcBef>
                <a:spcPts val="0"/>
              </a:spcBef>
              <a:spcAft>
                <a:spcPts val="0"/>
              </a:spcAft>
              <a:buNone/>
            </a:pPr>
            <a:r>
              <a:t/>
            </a:r>
            <a:endParaRPr sz="2400"/>
          </a:p>
        </p:txBody>
      </p:sp>
      <p:sp>
        <p:nvSpPr>
          <p:cNvPr id="335" name="Google Shape;335;g2b03ebe482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adf8a3df01_0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of a main title slide in action…</a:t>
            </a:r>
            <a:endParaRPr/>
          </a:p>
        </p:txBody>
      </p:sp>
      <p:sp>
        <p:nvSpPr>
          <p:cNvPr id="343" name="Google Shape;343;g2adf8a3df01_0_29: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670b7fdf7_3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Agenda for your slides</a:t>
            </a:r>
            <a:endParaRPr/>
          </a:p>
        </p:txBody>
      </p:sp>
      <p:sp>
        <p:nvSpPr>
          <p:cNvPr id="128" name="Google Shape;128;g26670b7fdf7_3_3: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ee87996131_0_35: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ee87996131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latin typeface="Times New Roman"/>
                <a:ea typeface="Times New Roman"/>
                <a:cs typeface="Times New Roman"/>
                <a:sym typeface="Times New Roman"/>
              </a:rPr>
              <a:t>New Year’s Eve Day – Purchased Chicken at Smith’s using my Smith’s Card.</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US" sz="1400">
                <a:latin typeface="Times New Roman"/>
                <a:ea typeface="Times New Roman"/>
                <a:cs typeface="Times New Roman"/>
                <a:sym typeface="Times New Roman"/>
              </a:rPr>
              <a:t>About an hour later I opened X/Twitter and scrolled down and immediately an advertisement popped up for a paper liner for air fryers. This is no coincidence. I had never seen that advertisement before and I haven't seen it since.</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US" sz="1400">
                <a:latin typeface="Times New Roman"/>
                <a:ea typeface="Times New Roman"/>
                <a:cs typeface="Times New Roman"/>
                <a:sym typeface="Times New Roman"/>
              </a:rPr>
              <a:t>This is artificial intelligence at work. </a:t>
            </a:r>
            <a:endParaRPr sz="1400">
              <a:latin typeface="Times New Roman"/>
              <a:ea typeface="Times New Roman"/>
              <a:cs typeface="Times New Roman"/>
              <a:sym typeface="Times New Roman"/>
            </a:endParaRPr>
          </a:p>
          <a:p>
            <a:pPr indent="0" lvl="0" marL="0" rtl="0" algn="l">
              <a:lnSpc>
                <a:spcPct val="115000"/>
              </a:lnSpc>
              <a:spcBef>
                <a:spcPts val="1000"/>
              </a:spcBef>
              <a:spcAft>
                <a:spcPts val="1000"/>
              </a:spcAft>
              <a:buClr>
                <a:schemeClr val="dk1"/>
              </a:buClr>
              <a:buSzPts val="1100"/>
              <a:buFont typeface="Arial"/>
              <a:buNone/>
            </a:pPr>
            <a:r>
              <a:rPr lang="en-US" sz="1400">
                <a:latin typeface="Times New Roman"/>
                <a:ea typeface="Times New Roman"/>
                <a:cs typeface="Times New Roman"/>
                <a:sym typeface="Times New Roman"/>
              </a:rPr>
              <a:t>I was recently on a flight on Southwest Airlines. I just picked the first movie that came up. It is pretty relevant to today’s conversation. </a:t>
            </a:r>
            <a:endParaRPr sz="1400">
              <a:latin typeface="Times New Roman"/>
              <a:ea typeface="Times New Roman"/>
              <a:cs typeface="Times New Roman"/>
              <a:sym typeface="Times New Roman"/>
            </a:endParaRPr>
          </a:p>
        </p:txBody>
      </p:sp>
      <p:sp>
        <p:nvSpPr>
          <p:cNvPr id="352" name="Google Shape;352;g1ee87996131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b1b570c769_0_12: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b1b570c769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000"/>
              </a:spcAft>
              <a:buNone/>
            </a:pPr>
            <a:r>
              <a:rPr lang="en-US" sz="1400">
                <a:latin typeface="Times New Roman"/>
                <a:ea typeface="Times New Roman"/>
                <a:cs typeface="Times New Roman"/>
                <a:sym typeface="Times New Roman"/>
              </a:rPr>
              <a:t>Every City Manager, Assistant City Manager and Staff member needs to fully understand AI and should start today with CHATGPT. It is a useful tool for strategic planning and daily utilization.</a:t>
            </a:r>
            <a:endParaRPr sz="1400">
              <a:latin typeface="Times New Roman"/>
              <a:ea typeface="Times New Roman"/>
              <a:cs typeface="Times New Roman"/>
              <a:sym typeface="Times New Roman"/>
            </a:endParaRPr>
          </a:p>
        </p:txBody>
      </p:sp>
      <p:sp>
        <p:nvSpPr>
          <p:cNvPr id="362" name="Google Shape;362;g2b1b570c769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1b570c769_0_22: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b1b570c769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000"/>
              </a:spcAft>
              <a:buNone/>
            </a:pPr>
            <a:r>
              <a:rPr lang="en-US" sz="1400">
                <a:latin typeface="Times New Roman"/>
                <a:ea typeface="Times New Roman"/>
                <a:cs typeface="Times New Roman"/>
                <a:sym typeface="Times New Roman"/>
              </a:rPr>
              <a:t>Let’s look at an example. (click the image)</a:t>
            </a:r>
            <a:endParaRPr sz="1400">
              <a:latin typeface="Times New Roman"/>
              <a:ea typeface="Times New Roman"/>
              <a:cs typeface="Times New Roman"/>
              <a:sym typeface="Times New Roman"/>
            </a:endParaRPr>
          </a:p>
        </p:txBody>
      </p:sp>
      <p:sp>
        <p:nvSpPr>
          <p:cNvPr id="371" name="Google Shape;371;g2b1b570c769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adf8a3df01_0_34: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adf8a3df01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latin typeface="Times New Roman"/>
                <a:ea typeface="Times New Roman"/>
                <a:cs typeface="Times New Roman"/>
                <a:sym typeface="Times New Roman"/>
              </a:rPr>
              <a:t>Animal Shelter – Let’s talk local government strategic planning. Last year, the local newspaper told me that they were going to downsize and move into a much smaller office and consolidate their printing operations. I thought about it overnight and then wondered what would happen to their 27,000 square foot facility. I woke up the next morning and said come on man that might make a really nice animal shelter period the city had already started engineering on a brand new building. After a visit and some serious conversations with the mayor I took the entire City Council to the facility. We all agreed that it would make an excellent new animal shelter. But wait there's more</a:t>
            </a:r>
            <a:endParaRPr sz="1400">
              <a:latin typeface="Times New Roman"/>
              <a:ea typeface="Times New Roman"/>
              <a:cs typeface="Times New Roman"/>
              <a:sym typeface="Times New Roman"/>
            </a:endParaRPr>
          </a:p>
          <a:p>
            <a:pPr indent="0" lvl="0" marL="0" rtl="0" algn="l">
              <a:lnSpc>
                <a:spcPct val="115000"/>
              </a:lnSpc>
              <a:spcBef>
                <a:spcPts val="1000"/>
              </a:spcBef>
              <a:spcAft>
                <a:spcPts val="1000"/>
              </a:spcAft>
              <a:buNone/>
            </a:pPr>
            <a:r>
              <a:rPr lang="en-US" sz="1400">
                <a:latin typeface="Times New Roman"/>
                <a:ea typeface="Times New Roman"/>
                <a:cs typeface="Times New Roman"/>
                <a:sym typeface="Times New Roman"/>
              </a:rPr>
              <a:t>We started out with the council workshop to focus in on what the City Council would like to see in a new shelter. Then we held some focus groups with some of our key stakeholders. Then we did a Zen city survey.</a:t>
            </a:r>
            <a:endParaRPr sz="1400">
              <a:latin typeface="Times New Roman"/>
              <a:ea typeface="Times New Roman"/>
              <a:cs typeface="Times New Roman"/>
              <a:sym typeface="Times New Roman"/>
            </a:endParaRPr>
          </a:p>
        </p:txBody>
      </p:sp>
      <p:sp>
        <p:nvSpPr>
          <p:cNvPr id="380" name="Google Shape;380;g2adf8a3df01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adf8a3df01_0_48: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adf8a3df01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survey image is clickable to engage page</a:t>
            </a:r>
            <a:endParaRPr/>
          </a:p>
        </p:txBody>
      </p:sp>
      <p:sp>
        <p:nvSpPr>
          <p:cNvPr id="399" name="Google Shape;399;g2adf8a3df01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1b570c769_0_68: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b1b570c769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latin typeface="Times New Roman"/>
                <a:ea typeface="Times New Roman"/>
                <a:cs typeface="Times New Roman"/>
                <a:sym typeface="Times New Roman"/>
              </a:rPr>
              <a:t>Ask: </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US" sz="1400">
                <a:latin typeface="Times New Roman"/>
                <a:ea typeface="Times New Roman"/>
                <a:cs typeface="Times New Roman"/>
                <a:sym typeface="Times New Roman"/>
              </a:rPr>
              <a:t>How can Bullhead City recruit another airline to the Laughlin Bullhead City International Airport ? What strategies should it employ? Create a strategic plan for recruiting another airline </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None/>
            </a:pPr>
            <a:r>
              <a:rPr lang="en-US" sz="1400">
                <a:latin typeface="Times New Roman"/>
                <a:ea typeface="Times New Roman"/>
                <a:cs typeface="Times New Roman"/>
                <a:sym typeface="Times New Roman"/>
              </a:rPr>
              <a:t>Ask:</a:t>
            </a:r>
            <a:endParaRPr sz="1400">
              <a:latin typeface="Times New Roman"/>
              <a:ea typeface="Times New Roman"/>
              <a:cs typeface="Times New Roman"/>
              <a:sym typeface="Times New Roman"/>
            </a:endParaRPr>
          </a:p>
          <a:p>
            <a:pPr indent="0" lvl="0" marL="0" rtl="0" algn="l">
              <a:lnSpc>
                <a:spcPct val="115000"/>
              </a:lnSpc>
              <a:spcBef>
                <a:spcPts val="1000"/>
              </a:spcBef>
              <a:spcAft>
                <a:spcPts val="1000"/>
              </a:spcAft>
              <a:buNone/>
            </a:pPr>
            <a:r>
              <a:rPr lang="en-US" sz="1400">
                <a:latin typeface="Times New Roman"/>
                <a:ea typeface="Times New Roman"/>
                <a:cs typeface="Times New Roman"/>
                <a:sym typeface="Times New Roman"/>
              </a:rPr>
              <a:t>Is Sun Country a viable option for expansion</a:t>
            </a:r>
            <a:endParaRPr sz="1400">
              <a:latin typeface="Times New Roman"/>
              <a:ea typeface="Times New Roman"/>
              <a:cs typeface="Times New Roman"/>
              <a:sym typeface="Times New Roman"/>
            </a:endParaRPr>
          </a:p>
        </p:txBody>
      </p:sp>
      <p:sp>
        <p:nvSpPr>
          <p:cNvPr id="411" name="Google Shape;411;g2b1b570c769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df8a3df01_0_57: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adf8a3df01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latin typeface="Times New Roman"/>
                <a:ea typeface="Times New Roman"/>
                <a:cs typeface="Times New Roman"/>
                <a:sym typeface="Times New Roman"/>
              </a:rPr>
              <a:t>Walmart using predictive technology </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t/>
            </a:r>
            <a:endParaRPr sz="1400">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rPr lang="en-US" sz="1400">
                <a:highlight>
                  <a:srgbClr val="FFFFFF"/>
                </a:highlight>
                <a:latin typeface="Times New Roman"/>
                <a:ea typeface="Times New Roman"/>
                <a:cs typeface="Times New Roman"/>
                <a:sym typeface="Times New Roman"/>
              </a:rPr>
              <a:t>Another AI function introduced during the keynote was Walmart In-Home Replenishment. The service uses AI to learn a customer’s purchase patterns and determine the right pace to restock standard items.</a:t>
            </a:r>
            <a:endParaRPr sz="1400">
              <a:highlight>
                <a:srgbClr val="FFFFFF"/>
              </a:highlight>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t/>
            </a:r>
            <a:endParaRPr sz="1400">
              <a:highlight>
                <a:srgbClr val="FFFFFF"/>
              </a:highlight>
              <a:latin typeface="Times New Roman"/>
              <a:ea typeface="Times New Roman"/>
              <a:cs typeface="Times New Roman"/>
              <a:sym typeface="Times New Roman"/>
            </a:endParaRPr>
          </a:p>
          <a:p>
            <a:pPr indent="0" lvl="0" marL="0" rtl="0" algn="l">
              <a:spcBef>
                <a:spcPts val="1000"/>
              </a:spcBef>
              <a:spcAft>
                <a:spcPts val="0"/>
              </a:spcAft>
              <a:buClr>
                <a:schemeClr val="dk1"/>
              </a:buClr>
              <a:buSzPts val="1100"/>
              <a:buFont typeface="Arial"/>
              <a:buNone/>
            </a:pPr>
            <a:r>
              <a:rPr lang="en-US" sz="1400">
                <a:solidFill>
                  <a:srgbClr val="333333"/>
                </a:solidFill>
                <a:latin typeface="Times New Roman"/>
                <a:ea typeface="Times New Roman"/>
                <a:cs typeface="Times New Roman"/>
                <a:sym typeface="Times New Roman"/>
              </a:rPr>
              <a:t>InHome Replenishment will be an AI-powered feature that uses a personalized replenishment algorithm to anticipate needs and place orders delivered directly to our customers' pantry and fridge. The algorithm learns what customers purchase regularly, how much of these items they purchase and the frequency of those purchases. With that information, a customer's online shopping cart is filled with the right items at the appropriate time—like having a second 'you' that knows exactly what you need.</a:t>
            </a:r>
            <a:endParaRPr sz="1400">
              <a:solidFill>
                <a:srgbClr val="333333"/>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333333"/>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400">
                <a:solidFill>
                  <a:srgbClr val="333333"/>
                </a:solidFill>
                <a:latin typeface="Times New Roman"/>
                <a:ea typeface="Times New Roman"/>
                <a:cs typeface="Times New Roman"/>
                <a:sym typeface="Times New Roman"/>
              </a:rPr>
              <a:t>“So, when customers go for milk, instead of having nothing, they have something,” said Whitney Pegden, vice president, New Propositions and Pre-Transactions, Walmart U.S., “making sure customers have the things they need consistently the moment they open the fridge or pantry, without lifting a finger.”</a:t>
            </a:r>
            <a:endParaRPr/>
          </a:p>
        </p:txBody>
      </p:sp>
      <p:sp>
        <p:nvSpPr>
          <p:cNvPr id="420" name="Google Shape;420;g2adf8a3df01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abad36617d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of a main title slide in action…</a:t>
            </a:r>
            <a:endParaRPr/>
          </a:p>
        </p:txBody>
      </p:sp>
      <p:sp>
        <p:nvSpPr>
          <p:cNvPr id="438" name="Google Shape;438;g2abad36617d_0_6: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ee87996131_0_0: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ee8799613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Helvetica Neue"/>
                <a:ea typeface="Helvetica Neue"/>
                <a:cs typeface="Helvetica Neue"/>
                <a:sym typeface="Helvetica Neue"/>
              </a:rPr>
              <a:t>While conversations on developing a Strategic Plan started a few years back, it was in October 2018 that the Town of Nantucket Select Board developed its first Strategic Plan, identifying three focus areas: Housing, Environmental Leadership and Transportation. While these are not uncommon issues for other municipalities, on an island like Nantucket, the seasonality aspect, geographic </a:t>
            </a:r>
            <a:r>
              <a:rPr lang="en-US" sz="1200">
                <a:latin typeface="Helvetica Neue"/>
                <a:ea typeface="Helvetica Neue"/>
                <a:cs typeface="Helvetica Neue"/>
                <a:sym typeface="Helvetica Neue"/>
              </a:rPr>
              <a:t>constraints</a:t>
            </a:r>
            <a:r>
              <a:rPr lang="en-US" sz="1200">
                <a:latin typeface="Helvetica Neue"/>
                <a:ea typeface="Helvetica Neue"/>
                <a:cs typeface="Helvetica Neue"/>
                <a:sym typeface="Helvetica Neue"/>
              </a:rPr>
              <a:t>, and limited resources all contribute to the intensification of these challenges.</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Clr>
                <a:schemeClr val="dk1"/>
              </a:buClr>
              <a:buSzPts val="1200"/>
              <a:buFont typeface="Helvetica Neue"/>
              <a:buChar char="●"/>
            </a:pPr>
            <a:r>
              <a:rPr lang="en-US" sz="1200">
                <a:latin typeface="Helvetica Neue"/>
                <a:ea typeface="Helvetica Neue"/>
                <a:cs typeface="Helvetica Neue"/>
                <a:sym typeface="Helvetica Neue"/>
              </a:rPr>
              <a:t>Between 2018 and 2020, the Select Board had several public workshops to refine the concept of its plan and identify other focus areas. In 2020, after half a year of pandemic, the focus areas of Quality of Life and Efficient Town Operations were added to the Strategic Plan.</a:t>
            </a:r>
            <a:endParaRPr sz="1200">
              <a:latin typeface="Helvetica Neue"/>
              <a:ea typeface="Helvetica Neue"/>
              <a:cs typeface="Helvetica Neue"/>
              <a:sym typeface="Helvetica Neue"/>
            </a:endParaRPr>
          </a:p>
          <a:p>
            <a:pPr indent="0" lvl="0" marL="457200" rtl="0" algn="l">
              <a:spcBef>
                <a:spcPts val="0"/>
              </a:spcBef>
              <a:spcAft>
                <a:spcPts val="0"/>
              </a:spcAft>
              <a:buNone/>
            </a:pPr>
            <a:r>
              <a:t/>
            </a:r>
            <a:endParaRPr sz="1200">
              <a:latin typeface="Helvetica Neue"/>
              <a:ea typeface="Helvetica Neue"/>
              <a:cs typeface="Helvetica Neue"/>
              <a:sym typeface="Helvetica Neue"/>
            </a:endParaRPr>
          </a:p>
          <a:p>
            <a:pPr indent="-304800" lvl="0" marL="457200" rtl="0" algn="l">
              <a:spcBef>
                <a:spcPts val="0"/>
              </a:spcBef>
              <a:spcAft>
                <a:spcPts val="0"/>
              </a:spcAft>
              <a:buClr>
                <a:schemeClr val="dk1"/>
              </a:buClr>
              <a:buSzPts val="1200"/>
              <a:buFont typeface="Helvetica Neue"/>
              <a:buChar char="●"/>
            </a:pPr>
            <a:r>
              <a:rPr lang="en-US" sz="1200">
                <a:latin typeface="Helvetica Neue"/>
                <a:ea typeface="Helvetica Neue"/>
                <a:cs typeface="Helvetica Neue"/>
                <a:sym typeface="Helvetica Neue"/>
              </a:rPr>
              <a:t>Over the past five years, community engagement regarding the Strategic Plan has been predominantly unidirectional, with the Town releasing a set of State of the Town videos/Strategic Plan updates, workshops open to the public, and frequent social media posts and newsletters. While the plan has been well-received, and the focus areas truly represent concerns within the community, we now are looking to gather the public’s sentiment on each focus area. We want to understand their priorities within the plan; we want to be able to identify areas they don’t see as a priority; we want to learn what needs adjustment or change, and what’s going in the right direction. Are we missing something that’s fundamentally important to the community? Or is the Plan responding to the needs and wants of our residents? We believe that AI can help us better analyze responses to the strategic plan.</a:t>
            </a:r>
            <a:endParaRPr/>
          </a:p>
        </p:txBody>
      </p:sp>
      <p:sp>
        <p:nvSpPr>
          <p:cNvPr id="447" name="Google Shape;447;g1ee8799613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ee87996131_0_22: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ee87996131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Helvetica Neue"/>
                <a:ea typeface="Helvetica Neue"/>
                <a:cs typeface="Helvetica Neue"/>
                <a:sym typeface="Helvetica Neue"/>
              </a:rPr>
              <a:t>In collaboration with Zencity, we are in the process of developing a representative survey which two goals are very simple: we want to educate the community on the current strategic plan; and we want validation from our community. Why? Because we understand that a two-way channel of communication will enrich the end result. </a:t>
            </a:r>
            <a:endParaRPr sz="1200">
              <a:latin typeface="Helvetica Neue"/>
              <a:ea typeface="Helvetica Neue"/>
              <a:cs typeface="Helvetica Neue"/>
              <a:sym typeface="Helvetica Neue"/>
            </a:endParaRPr>
          </a:p>
        </p:txBody>
      </p:sp>
      <p:sp>
        <p:nvSpPr>
          <p:cNvPr id="457" name="Google Shape;457;g1ee87996131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meet the team slide 1</a:t>
            </a:r>
            <a:endParaRPr/>
          </a:p>
        </p:txBody>
      </p:sp>
      <p:sp>
        <p:nvSpPr>
          <p:cNvPr id="148" name="Google Shape;148;p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ee87996131_0_9: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ee87996131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As I explained before, the Town’s Strategic Plan consists of 5 Focus Areas. The plan is fundamentally guided by the principles of Sustainability, that seeks to institutionalize practices that support a balance of the economic, environmental, and social health of the island. </a:t>
            </a:r>
            <a:endParaRPr sz="1200">
              <a:latin typeface="Aptos"/>
              <a:ea typeface="Aptos"/>
              <a:cs typeface="Aptos"/>
              <a:sym typeface="Aptos"/>
            </a:endParaRPr>
          </a:p>
          <a:p>
            <a:pPr indent="0" lvl="0" marL="457200" rtl="0" algn="l">
              <a:spcBef>
                <a:spcPts val="0"/>
              </a:spcBef>
              <a:spcAft>
                <a:spcPts val="0"/>
              </a:spcAft>
              <a:buNone/>
            </a:pPr>
            <a:r>
              <a:t/>
            </a:r>
            <a:endParaRPr sz="1200">
              <a:latin typeface="Aptos"/>
              <a:ea typeface="Aptos"/>
              <a:cs typeface="Aptos"/>
              <a:sym typeface="Aptos"/>
            </a:endParaRPr>
          </a:p>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Some of these areas have been a priority for a little longer than others. </a:t>
            </a:r>
            <a:endParaRPr sz="1200">
              <a:latin typeface="Helvetica Neue"/>
              <a:ea typeface="Helvetica Neue"/>
              <a:cs typeface="Helvetica Neue"/>
              <a:sym typeface="Helvetica Neue"/>
            </a:endParaRPr>
          </a:p>
        </p:txBody>
      </p:sp>
      <p:sp>
        <p:nvSpPr>
          <p:cNvPr id="467" name="Google Shape;467;g1ee87996131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ac028339d9_0_184: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ac028339d9_0_1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Let’s take Transportation as an example. Nantucket is an island; transportation here takes a different priority. Nantucket doesn’t have a regional transportation system. Just in 2023, we created Zencity project pages for 8 different projects. Each project had at least one survey and/or one public board or discussion topic. We followed up with social media and graphic campaigns in English, Spanish and Portuguese. This is the first time that we implemented interactive communication at such a large scale, and the results have been great. </a:t>
            </a:r>
            <a:endParaRPr sz="1200">
              <a:latin typeface="Helvetica Neue"/>
              <a:ea typeface="Helvetica Neue"/>
              <a:cs typeface="Helvetica Neue"/>
              <a:sym typeface="Helvetica Neue"/>
            </a:endParaRPr>
          </a:p>
        </p:txBody>
      </p:sp>
      <p:sp>
        <p:nvSpPr>
          <p:cNvPr id="479" name="Google Shape;479;g2ac028339d9_0_1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adf8a3df01_0_0: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adf8a3df0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The Transportation surveys results surpassed our expectations and have even been noticed by MassDOT, that complimented the large number of respondents. With an average response rate of 80%, we are gathering data like never before. However, do we have the manpower to analyze this data? Unfortunately, we do not. That’s when AI becomes notoriously beneficial to our goal.</a:t>
            </a:r>
            <a:endParaRPr/>
          </a:p>
        </p:txBody>
      </p:sp>
      <p:sp>
        <p:nvSpPr>
          <p:cNvPr id="495" name="Google Shape;495;g2adf8a3df0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ac028339d9_0_207: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ac028339d9_0_2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AI algorithms can analyze large volumes of data (responses) quickly; can recognize patterns (correlation versus anomalies); AI powered NLP (natural language processing) makes it so much faster to analyze open-ended survey responses; it can help us predict trends, learn from our residents’ way of thinking in order to improve future surveys; it can help us personalize and segment surveys according to the public we want to reach to; and it automatically generates a report of the survey results, saving valuable time that we then can use to actually learn from the data collected.</a:t>
            </a:r>
            <a:endParaRPr sz="1200">
              <a:latin typeface="Aptos"/>
              <a:ea typeface="Aptos"/>
              <a:cs typeface="Aptos"/>
              <a:sym typeface="Aptos"/>
            </a:endParaRPr>
          </a:p>
          <a:p>
            <a:pPr indent="0" lvl="0" marL="457200" rtl="0" algn="l">
              <a:spcBef>
                <a:spcPts val="0"/>
              </a:spcBef>
              <a:spcAft>
                <a:spcPts val="0"/>
              </a:spcAft>
              <a:buNone/>
            </a:pPr>
            <a:r>
              <a:t/>
            </a:r>
            <a:endParaRPr sz="1200">
              <a:latin typeface="Aptos"/>
              <a:ea typeface="Aptos"/>
              <a:cs typeface="Aptos"/>
              <a:sym typeface="Aptos"/>
            </a:endParaRPr>
          </a:p>
          <a:p>
            <a:pPr indent="-304800" lvl="0" marL="457200" rtl="0" algn="l">
              <a:spcBef>
                <a:spcPts val="0"/>
              </a:spcBef>
              <a:spcAft>
                <a:spcPts val="0"/>
              </a:spcAft>
              <a:buClr>
                <a:schemeClr val="dk1"/>
              </a:buClr>
              <a:buSzPts val="1200"/>
              <a:buFont typeface="Helvetica Neue"/>
              <a:buChar char="●"/>
            </a:pPr>
            <a:r>
              <a:rPr lang="en-US" sz="1200">
                <a:latin typeface="Aptos"/>
                <a:ea typeface="Aptos"/>
                <a:cs typeface="Aptos"/>
                <a:sym typeface="Aptos"/>
              </a:rPr>
              <a:t>What I think is crucial to understand here is that AI is an active tool. It is useful as long as we learn how to use it. The more we train it, the better results we achieve. So, while these are just the first steps of the AI / Government relationship, I think we should remember that AI is dynamic, and having a long-term vision is key to the success of local agencies aiming to better serve their communities. Learn from it, have a roadmap to what you want to achieve, train your personnel, and collaborate. </a:t>
            </a:r>
            <a:endParaRPr sz="1200">
              <a:latin typeface="Helvetica Neue"/>
              <a:ea typeface="Helvetica Neue"/>
              <a:cs typeface="Helvetica Neue"/>
              <a:sym typeface="Helvetica Neue"/>
            </a:endParaRPr>
          </a:p>
        </p:txBody>
      </p:sp>
      <p:sp>
        <p:nvSpPr>
          <p:cNvPr id="510" name="Google Shape;510;g2ac028339d9_0_2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778dbd119a_0_1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Q&amp;A slide - simple as that</a:t>
            </a:r>
            <a:endParaRPr/>
          </a:p>
        </p:txBody>
      </p:sp>
      <p:sp>
        <p:nvSpPr>
          <p:cNvPr id="526" name="Google Shape;526;g2778dbd119a_0_163: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1e93ba9421_1_11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Thank you slide - simple as that</a:t>
            </a:r>
            <a:endParaRPr/>
          </a:p>
        </p:txBody>
      </p:sp>
      <p:sp>
        <p:nvSpPr>
          <p:cNvPr id="536" name="Google Shape;536;g11e93ba9421_1_1122: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6620b395c_1_8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66620b395c_1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spcBef>
                <a:spcPts val="0"/>
              </a:spcBef>
              <a:spcAft>
                <a:spcPts val="0"/>
              </a:spcAft>
              <a:buSzPts val="1400"/>
              <a:buNone/>
            </a:pPr>
            <a:r>
              <a:rPr lang="en-US"/>
              <a:t>Zencity is the largest community engagement and trust building software platform. Recognized by CB Insights AI 100 for most innovative AI startup and been on the GovTech 100 list for the 3rd consecutive year. We’re proud to be working with over 300 government organizations worldwide</a:t>
            </a:r>
            <a:endParaRPr/>
          </a:p>
          <a:p>
            <a:pPr indent="-228600" lvl="0" marL="457200" rtl="0" algn="l">
              <a:spcBef>
                <a:spcPts val="0"/>
              </a:spcBef>
              <a:spcAft>
                <a:spcPts val="0"/>
              </a:spcAft>
              <a:buSzPts val="1400"/>
              <a:buNone/>
            </a:pPr>
            <a:r>
              <a:rPr lang="en-US"/>
              <a:t>From large metro areas and state agencies, to small towns and villages</a:t>
            </a:r>
            <a:endParaRPr/>
          </a:p>
          <a:p>
            <a:pPr indent="-228600" lvl="0" marL="457200" rtl="0" algn="l">
              <a:spcBef>
                <a:spcPts val="0"/>
              </a:spcBef>
              <a:spcAft>
                <a:spcPts val="0"/>
              </a:spcAft>
              <a:buSzPts val="1400"/>
              <a:buNone/>
            </a:pPr>
            <a:r>
              <a:rPr lang="en-US"/>
              <a:t>Zencity is supporting them all in improving services, increasing satisfaction and building trust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778dbd119a_0_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a:t>
            </a:r>
            <a:r>
              <a:rPr lang="en-US"/>
              <a:t> of a main title slide in action…</a:t>
            </a:r>
            <a:endParaRPr/>
          </a:p>
        </p:txBody>
      </p:sp>
      <p:sp>
        <p:nvSpPr>
          <p:cNvPr id="199" name="Google Shape;199;g2778dbd119a_0_68: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ac028339d9_0_70: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ac028339d9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ac028339d9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c028339d9_0_13: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c028339d9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 text heavy slides</a:t>
            </a:r>
            <a:endParaRPr/>
          </a:p>
        </p:txBody>
      </p:sp>
      <p:sp>
        <p:nvSpPr>
          <p:cNvPr id="216" name="Google Shape;216;g2ac028339d9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ac028339d9_0_1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Welcome everyone - my name is Tim, I lead our Engage product at Zencity, and today I get to set the stage by sharing a little bit about </a:t>
            </a:r>
            <a:r>
              <a:rPr lang="en-US"/>
              <a:t>artificial</a:t>
            </a:r>
            <a:r>
              <a:rPr lang="en-US"/>
              <a:t> intelligence before our wonderful clients share a bit about their processes.</a:t>
            </a:r>
            <a:endParaRPr/>
          </a:p>
        </p:txBody>
      </p:sp>
      <p:sp>
        <p:nvSpPr>
          <p:cNvPr id="234" name="Google Shape;234;g2ac028339d9_0_139:notes"/>
          <p:cNvSpPr/>
          <p:nvPr>
            <p:ph idx="2" type="sldImg"/>
          </p:nvPr>
        </p:nvSpPr>
        <p:spPr>
          <a:xfrm>
            <a:off x="1143700" y="685800"/>
            <a:ext cx="457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5b25e5e3a_0_7:notes"/>
          <p:cNvSpPr/>
          <p:nvPr>
            <p:ph idx="2" type="sldImg"/>
          </p:nvPr>
        </p:nvSpPr>
        <p:spPr>
          <a:xfrm>
            <a:off x="687388" y="1143000"/>
            <a:ext cx="54831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65b25e5e3a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500">
                <a:solidFill>
                  <a:srgbClr val="333333"/>
                </a:solidFill>
                <a:latin typeface="Helvetica Neue"/>
                <a:ea typeface="Helvetica Neue"/>
                <a:cs typeface="Helvetica Neue"/>
                <a:sym typeface="Helvetica Neue"/>
              </a:rPr>
              <a:t>Term coined in 1955</a:t>
            </a:r>
            <a:endParaRPr sz="1500">
              <a:solidFill>
                <a:srgbClr val="333333"/>
              </a:solidFill>
              <a:latin typeface="Helvetica Neue"/>
              <a:ea typeface="Helvetica Neue"/>
              <a:cs typeface="Helvetica Neue"/>
              <a:sym typeface="Helvetica Neue"/>
            </a:endParaRPr>
          </a:p>
          <a:p>
            <a:pPr indent="0" lvl="0" marL="0" rtl="0" algn="l">
              <a:spcBef>
                <a:spcPts val="0"/>
              </a:spcBef>
              <a:spcAft>
                <a:spcPts val="0"/>
              </a:spcAft>
              <a:buNone/>
            </a:pPr>
            <a:r>
              <a:t/>
            </a:r>
            <a:endParaRPr sz="1500">
              <a:solidFill>
                <a:srgbClr val="333333"/>
              </a:solidFill>
              <a:latin typeface="Helvetica Neue"/>
              <a:ea typeface="Helvetica Neue"/>
              <a:cs typeface="Helvetica Neue"/>
              <a:sym typeface="Helvetica Neue"/>
            </a:endParaRPr>
          </a:p>
          <a:p>
            <a:pPr indent="0" lvl="0" marL="0" rtl="0" algn="l">
              <a:spcBef>
                <a:spcPts val="0"/>
              </a:spcBef>
              <a:spcAft>
                <a:spcPts val="0"/>
              </a:spcAft>
              <a:buNone/>
            </a:pPr>
            <a:r>
              <a:rPr lang="en-US" sz="1500">
                <a:solidFill>
                  <a:srgbClr val="333333"/>
                </a:solidFill>
                <a:latin typeface="Helvetica Neue"/>
                <a:ea typeface="Helvetica Neue"/>
                <a:cs typeface="Helvetica Neue"/>
                <a:sym typeface="Helvetica Neue"/>
              </a:rPr>
              <a:t>So what even is AI - like what is the full breadth of what that term encompasses.</a:t>
            </a:r>
            <a:endParaRPr sz="1500">
              <a:solidFill>
                <a:srgbClr val="333333"/>
              </a:solidFill>
              <a:latin typeface="Helvetica Neue"/>
              <a:ea typeface="Helvetica Neue"/>
              <a:cs typeface="Helvetica Neue"/>
              <a:sym typeface="Helvetica Neue"/>
            </a:endParaRPr>
          </a:p>
          <a:p>
            <a:pPr indent="0" lvl="0" marL="0" rtl="0" algn="l">
              <a:spcBef>
                <a:spcPts val="0"/>
              </a:spcBef>
              <a:spcAft>
                <a:spcPts val="0"/>
              </a:spcAft>
              <a:buNone/>
            </a:pPr>
            <a:r>
              <a:rPr lang="en-US" sz="1500">
                <a:solidFill>
                  <a:srgbClr val="333333"/>
                </a:solidFill>
                <a:latin typeface="Helvetica Neue"/>
                <a:ea typeface="Helvetica Neue"/>
                <a:cs typeface="Helvetica Neue"/>
                <a:sym typeface="Helvetica Neue"/>
              </a:rPr>
              <a:t>By definition: it is a machine’s ability to perform the cognitive functions that we typically associate with the human mind</a:t>
            </a:r>
            <a:endParaRPr sz="1500">
              <a:solidFill>
                <a:srgbClr val="333333"/>
              </a:solidFill>
              <a:latin typeface="Helvetica Neue"/>
              <a:ea typeface="Helvetica Neue"/>
              <a:cs typeface="Helvetica Neue"/>
              <a:sym typeface="Helvetica Neue"/>
            </a:endParaRPr>
          </a:p>
          <a:p>
            <a:pPr indent="0" lvl="0" marL="0" rtl="0" algn="l">
              <a:spcBef>
                <a:spcPts val="0"/>
              </a:spcBef>
              <a:spcAft>
                <a:spcPts val="0"/>
              </a:spcAft>
              <a:buNone/>
            </a:pPr>
            <a:r>
              <a:rPr lang="en-US" sz="1500">
                <a:solidFill>
                  <a:srgbClr val="333333"/>
                </a:solidFill>
                <a:latin typeface="Helvetica Neue"/>
                <a:ea typeface="Helvetica Neue"/>
                <a:cs typeface="Helvetica Neue"/>
                <a:sym typeface="Helvetica Neue"/>
              </a:rPr>
              <a:t>so what are those things?</a:t>
            </a:r>
            <a:endParaRPr sz="1500">
              <a:solidFill>
                <a:srgbClr val="333333"/>
              </a:solidFill>
              <a:latin typeface="Helvetica Neue"/>
              <a:ea typeface="Helvetica Neue"/>
              <a:cs typeface="Helvetica Neue"/>
              <a:sym typeface="Helvetica Neue"/>
            </a:endParaRPr>
          </a:p>
        </p:txBody>
      </p:sp>
      <p:sp>
        <p:nvSpPr>
          <p:cNvPr id="241" name="Google Shape;241;g265b25e5e3a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506975" y="480325"/>
            <a:ext cx="5106600" cy="524400"/>
          </a:xfrm>
          <a:prstGeom prst="rect">
            <a:avLst/>
          </a:prstGeom>
          <a:noFill/>
          <a:ln>
            <a:noFill/>
          </a:ln>
        </p:spPr>
        <p:txBody>
          <a:bodyPr anchorCtr="0" anchor="t" bIns="45700" lIns="91425" spcFirstLastPara="1" rIns="91425" wrap="square" tIns="45700">
            <a:noAutofit/>
          </a:bodyPr>
          <a:lstStyle>
            <a:lvl1pPr lvl="0" rtl="0">
              <a:lnSpc>
                <a:spcPct val="90000"/>
              </a:lnSpc>
              <a:spcBef>
                <a:spcPts val="0"/>
              </a:spcBef>
              <a:spcAft>
                <a:spcPts val="0"/>
              </a:spcAft>
              <a:buClr>
                <a:srgbClr val="0D0C12"/>
              </a:buClr>
              <a:buSzPts val="2800"/>
              <a:buFont typeface="Plus Jakarta Sans SemiBold"/>
              <a:buNone/>
              <a:defRPr>
                <a:solidFill>
                  <a:srgbClr val="0D0C12"/>
                </a:solidFill>
                <a:latin typeface="Plus Jakarta Sans SemiBold"/>
                <a:ea typeface="Plus Jakarta Sans SemiBold"/>
                <a:cs typeface="Plus Jakarta Sans SemiBold"/>
                <a:sym typeface="Plus Jakarta Sans SemiBold"/>
              </a:defRPr>
            </a:lvl1pPr>
            <a:lvl2pPr lvl="1"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2pPr>
            <a:lvl3pPr lvl="2"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3pPr>
            <a:lvl4pPr lvl="3"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4pPr>
            <a:lvl5pPr lvl="4"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5pPr>
            <a:lvl6pPr lvl="5"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6pPr>
            <a:lvl7pPr lvl="6"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7pPr>
            <a:lvl8pPr lvl="7"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8pPr>
            <a:lvl9pPr lvl="8"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9pPr>
          </a:lstStyle>
          <a:p/>
        </p:txBody>
      </p:sp>
      <p:sp>
        <p:nvSpPr>
          <p:cNvPr id="14" name="Google Shape;14;p2"/>
          <p:cNvSpPr txBox="1"/>
          <p:nvPr>
            <p:ph idx="1" type="subTitle"/>
          </p:nvPr>
        </p:nvSpPr>
        <p:spPr>
          <a:xfrm>
            <a:off x="628650" y="1264400"/>
            <a:ext cx="4984800" cy="468600"/>
          </a:xfrm>
          <a:prstGeom prst="rect">
            <a:avLst/>
          </a:prstGeom>
          <a:noFill/>
          <a:ln>
            <a:noFill/>
          </a:ln>
        </p:spPr>
        <p:txBody>
          <a:bodyPr anchorCtr="0" anchor="t" bIns="45700" lIns="91425" spcFirstLastPara="1" rIns="91425" wrap="square" tIns="45700">
            <a:spAutoFit/>
          </a:bodyPr>
          <a:lstStyle>
            <a:lvl1pPr lvl="0" rtl="0">
              <a:lnSpc>
                <a:spcPct val="90000"/>
              </a:lnSpc>
              <a:spcBef>
                <a:spcPts val="750"/>
              </a:spcBef>
              <a:spcAft>
                <a:spcPts val="0"/>
              </a:spcAft>
              <a:buClr>
                <a:srgbClr val="0D0C12"/>
              </a:buClr>
              <a:buSzPts val="1000"/>
              <a:buNone/>
              <a:defRPr>
                <a:solidFill>
                  <a:srgbClr val="0D0C12"/>
                </a:solidFill>
              </a:defRPr>
            </a:lvl1pPr>
            <a:lvl2pPr lvl="1" rtl="0">
              <a:lnSpc>
                <a:spcPct val="90000"/>
              </a:lnSpc>
              <a:spcBef>
                <a:spcPts val="375"/>
              </a:spcBef>
              <a:spcAft>
                <a:spcPts val="0"/>
              </a:spcAft>
              <a:buClr>
                <a:srgbClr val="0D0C12"/>
              </a:buClr>
              <a:buSzPts val="1000"/>
              <a:buNone/>
              <a:defRPr>
                <a:solidFill>
                  <a:srgbClr val="0D0C12"/>
                </a:solidFill>
              </a:defRPr>
            </a:lvl2pPr>
            <a:lvl3pPr lvl="2" rtl="0">
              <a:lnSpc>
                <a:spcPct val="90000"/>
              </a:lnSpc>
              <a:spcBef>
                <a:spcPts val="375"/>
              </a:spcBef>
              <a:spcAft>
                <a:spcPts val="0"/>
              </a:spcAft>
              <a:buClr>
                <a:srgbClr val="0D0C12"/>
              </a:buClr>
              <a:buSzPts val="1000"/>
              <a:buNone/>
              <a:defRPr>
                <a:solidFill>
                  <a:srgbClr val="0D0C12"/>
                </a:solidFill>
              </a:defRPr>
            </a:lvl3pPr>
            <a:lvl4pPr lvl="3" rtl="0">
              <a:lnSpc>
                <a:spcPct val="90000"/>
              </a:lnSpc>
              <a:spcBef>
                <a:spcPts val="375"/>
              </a:spcBef>
              <a:spcAft>
                <a:spcPts val="0"/>
              </a:spcAft>
              <a:buClr>
                <a:srgbClr val="0D0C12"/>
              </a:buClr>
              <a:buSzPts val="1000"/>
              <a:buNone/>
              <a:defRPr>
                <a:solidFill>
                  <a:srgbClr val="0D0C12"/>
                </a:solidFill>
              </a:defRPr>
            </a:lvl4pPr>
            <a:lvl5pPr lvl="4" rtl="0">
              <a:lnSpc>
                <a:spcPct val="90000"/>
              </a:lnSpc>
              <a:spcBef>
                <a:spcPts val="375"/>
              </a:spcBef>
              <a:spcAft>
                <a:spcPts val="0"/>
              </a:spcAft>
              <a:buClr>
                <a:srgbClr val="0D0C12"/>
              </a:buClr>
              <a:buSzPts val="1000"/>
              <a:buNone/>
              <a:defRPr>
                <a:solidFill>
                  <a:srgbClr val="0D0C12"/>
                </a:solidFill>
              </a:defRPr>
            </a:lvl5pPr>
            <a:lvl6pPr lvl="5" rtl="0">
              <a:lnSpc>
                <a:spcPct val="90000"/>
              </a:lnSpc>
              <a:spcBef>
                <a:spcPts val="375"/>
              </a:spcBef>
              <a:spcAft>
                <a:spcPts val="0"/>
              </a:spcAft>
              <a:buClr>
                <a:srgbClr val="0D0C12"/>
              </a:buClr>
              <a:buSzPts val="1000"/>
              <a:buNone/>
              <a:defRPr>
                <a:solidFill>
                  <a:srgbClr val="0D0C12"/>
                </a:solidFill>
              </a:defRPr>
            </a:lvl6pPr>
            <a:lvl7pPr lvl="6" rtl="0">
              <a:lnSpc>
                <a:spcPct val="90000"/>
              </a:lnSpc>
              <a:spcBef>
                <a:spcPts val="375"/>
              </a:spcBef>
              <a:spcAft>
                <a:spcPts val="0"/>
              </a:spcAft>
              <a:buClr>
                <a:srgbClr val="0D0C12"/>
              </a:buClr>
              <a:buSzPts val="1000"/>
              <a:buNone/>
              <a:defRPr>
                <a:solidFill>
                  <a:srgbClr val="0D0C12"/>
                </a:solidFill>
              </a:defRPr>
            </a:lvl7pPr>
            <a:lvl8pPr lvl="7" rtl="0">
              <a:lnSpc>
                <a:spcPct val="90000"/>
              </a:lnSpc>
              <a:spcBef>
                <a:spcPts val="375"/>
              </a:spcBef>
              <a:spcAft>
                <a:spcPts val="0"/>
              </a:spcAft>
              <a:buClr>
                <a:srgbClr val="0D0C12"/>
              </a:buClr>
              <a:buSzPts val="1000"/>
              <a:buNone/>
              <a:defRPr>
                <a:solidFill>
                  <a:srgbClr val="0D0C12"/>
                </a:solidFill>
              </a:defRPr>
            </a:lvl8pPr>
            <a:lvl9pPr lvl="8" rtl="0">
              <a:lnSpc>
                <a:spcPct val="90000"/>
              </a:lnSpc>
              <a:spcBef>
                <a:spcPts val="375"/>
              </a:spcBef>
              <a:spcAft>
                <a:spcPts val="0"/>
              </a:spcAft>
              <a:buClr>
                <a:srgbClr val="0D0C12"/>
              </a:buClr>
              <a:buSzPts val="1000"/>
              <a:buNone/>
              <a:defRPr>
                <a:solidFill>
                  <a:srgbClr val="0D0C12"/>
                </a:solidFill>
              </a:defRPr>
            </a:lvl9pPr>
          </a:lstStyle>
          <a:p/>
        </p:txBody>
      </p:sp>
      <p:grpSp>
        <p:nvGrpSpPr>
          <p:cNvPr id="15" name="Google Shape;15;p2"/>
          <p:cNvGrpSpPr/>
          <p:nvPr/>
        </p:nvGrpSpPr>
        <p:grpSpPr>
          <a:xfrm>
            <a:off x="6004500" y="4624925"/>
            <a:ext cx="2682300" cy="262874"/>
            <a:chOff x="6046250" y="4632750"/>
            <a:chExt cx="2682300" cy="262874"/>
          </a:xfrm>
        </p:grpSpPr>
        <p:pic>
          <p:nvPicPr>
            <p:cNvPr id="16" name="Google Shape;16;p2"/>
            <p:cNvPicPr preferRelativeResize="0"/>
            <p:nvPr/>
          </p:nvPicPr>
          <p:blipFill>
            <a:blip r:embed="rId2">
              <a:alphaModFix/>
            </a:blip>
            <a:stretch>
              <a:fillRect/>
            </a:stretch>
          </p:blipFill>
          <p:spPr>
            <a:xfrm>
              <a:off x="8006874" y="4736874"/>
              <a:ext cx="721675" cy="158750"/>
            </a:xfrm>
            <a:prstGeom prst="rect">
              <a:avLst/>
            </a:prstGeom>
            <a:noFill/>
            <a:ln>
              <a:noFill/>
            </a:ln>
          </p:spPr>
        </p:pic>
        <p:cxnSp>
          <p:nvCxnSpPr>
            <p:cNvPr id="17" name="Google Shape;17;p2"/>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2"/>
          <p:cNvSpPr txBox="1"/>
          <p:nvPr>
            <p:ph type="title"/>
          </p:nvPr>
        </p:nvSpPr>
        <p:spPr>
          <a:xfrm>
            <a:off x="311700" y="445161"/>
            <a:ext cx="8520600" cy="573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2"/>
          <p:cNvSpPr txBox="1"/>
          <p:nvPr>
            <p:ph idx="1" type="body"/>
          </p:nvPr>
        </p:nvSpPr>
        <p:spPr>
          <a:xfrm>
            <a:off x="311700" y="1152828"/>
            <a:ext cx="8520600" cy="34173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 name="Google Shape;66;p12"/>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3"/>
          <p:cNvSpPr txBox="1"/>
          <p:nvPr>
            <p:ph type="title"/>
          </p:nvPr>
        </p:nvSpPr>
        <p:spPr>
          <a:xfrm>
            <a:off x="311700" y="445161"/>
            <a:ext cx="8520600" cy="573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3"/>
          <p:cNvSpPr txBox="1"/>
          <p:nvPr>
            <p:ph idx="1" type="body"/>
          </p:nvPr>
        </p:nvSpPr>
        <p:spPr>
          <a:xfrm>
            <a:off x="311700" y="1152828"/>
            <a:ext cx="3999900" cy="341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0" name="Google Shape;70;p13"/>
          <p:cNvSpPr txBox="1"/>
          <p:nvPr>
            <p:ph idx="2" type="body"/>
          </p:nvPr>
        </p:nvSpPr>
        <p:spPr>
          <a:xfrm>
            <a:off x="4832400" y="1152828"/>
            <a:ext cx="3999900" cy="341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3"/>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4"/>
          <p:cNvSpPr txBox="1"/>
          <p:nvPr>
            <p:ph type="title"/>
          </p:nvPr>
        </p:nvSpPr>
        <p:spPr>
          <a:xfrm>
            <a:off x="311700" y="445161"/>
            <a:ext cx="8520600" cy="573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4"/>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5"/>
          <p:cNvSpPr txBox="1"/>
          <p:nvPr>
            <p:ph type="title"/>
          </p:nvPr>
        </p:nvSpPr>
        <p:spPr>
          <a:xfrm>
            <a:off x="311700" y="555770"/>
            <a:ext cx="2808000" cy="7560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5"/>
          <p:cNvSpPr txBox="1"/>
          <p:nvPr>
            <p:ph idx="1" type="body"/>
          </p:nvPr>
        </p:nvSpPr>
        <p:spPr>
          <a:xfrm>
            <a:off x="311700" y="1390026"/>
            <a:ext cx="2808000" cy="3180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8" name="Google Shape;78;p15"/>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16"/>
          <p:cNvSpPr txBox="1"/>
          <p:nvPr>
            <p:ph type="title"/>
          </p:nvPr>
        </p:nvSpPr>
        <p:spPr>
          <a:xfrm>
            <a:off x="490250" y="450288"/>
            <a:ext cx="6367800" cy="40920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 name="Google Shape;81;p16"/>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17"/>
          <p:cNvSpPr/>
          <p:nvPr/>
        </p:nvSpPr>
        <p:spPr>
          <a:xfrm>
            <a:off x="4572000" y="-125"/>
            <a:ext cx="4572000" cy="5145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type="title"/>
          </p:nvPr>
        </p:nvSpPr>
        <p:spPr>
          <a:xfrm>
            <a:off x="265500" y="1233553"/>
            <a:ext cx="4045200" cy="1482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5" name="Google Shape;85;p17"/>
          <p:cNvSpPr txBox="1"/>
          <p:nvPr>
            <p:ph idx="1" type="subTitle"/>
          </p:nvPr>
        </p:nvSpPr>
        <p:spPr>
          <a:xfrm>
            <a:off x="265500" y="2803933"/>
            <a:ext cx="4045200" cy="1235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 name="Google Shape;86;p17"/>
          <p:cNvSpPr txBox="1"/>
          <p:nvPr>
            <p:ph idx="2" type="body"/>
          </p:nvPr>
        </p:nvSpPr>
        <p:spPr>
          <a:xfrm>
            <a:off x="4939500" y="724297"/>
            <a:ext cx="3837000" cy="36963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7" name="Google Shape;87;p17"/>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18"/>
          <p:cNvSpPr txBox="1"/>
          <p:nvPr>
            <p:ph idx="1" type="body"/>
          </p:nvPr>
        </p:nvSpPr>
        <p:spPr>
          <a:xfrm>
            <a:off x="311700" y="4231870"/>
            <a:ext cx="5998800" cy="6054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0" name="Google Shape;90;p18"/>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19"/>
          <p:cNvSpPr txBox="1"/>
          <p:nvPr>
            <p:ph hasCustomPrompt="1" type="title"/>
          </p:nvPr>
        </p:nvSpPr>
        <p:spPr>
          <a:xfrm>
            <a:off x="311700" y="1106464"/>
            <a:ext cx="8520600" cy="19641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3" name="Google Shape;93;p19"/>
          <p:cNvSpPr txBox="1"/>
          <p:nvPr>
            <p:ph idx="1" type="body"/>
          </p:nvPr>
        </p:nvSpPr>
        <p:spPr>
          <a:xfrm>
            <a:off x="311700" y="3153190"/>
            <a:ext cx="8520600" cy="13011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4" name="Google Shape;94;p19"/>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97" name="Shape 97"/>
        <p:cNvGrpSpPr/>
        <p:nvPr/>
      </p:nvGrpSpPr>
      <p:grpSpPr>
        <a:xfrm>
          <a:off x="0" y="0"/>
          <a:ext cx="0" cy="0"/>
          <a:chOff x="0" y="0"/>
          <a:chExt cx="0" cy="0"/>
        </a:xfrm>
      </p:grpSpPr>
      <p:sp>
        <p:nvSpPr>
          <p:cNvPr id="98" name="Google Shape;98;p21"/>
          <p:cNvSpPr txBox="1"/>
          <p:nvPr>
            <p:ph idx="1" type="body"/>
          </p:nvPr>
        </p:nvSpPr>
        <p:spPr>
          <a:xfrm>
            <a:off x="450503" y="4448810"/>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99" name="Google Shape;99;p21"/>
          <p:cNvSpPr txBox="1"/>
          <p:nvPr>
            <p:ph type="title"/>
          </p:nvPr>
        </p:nvSpPr>
        <p:spPr>
          <a:xfrm>
            <a:off x="452436" y="965917"/>
            <a:ext cx="8239200" cy="17436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100" name="Google Shape;100;p21"/>
          <p:cNvSpPr txBox="1"/>
          <p:nvPr>
            <p:ph idx="2" type="body"/>
          </p:nvPr>
        </p:nvSpPr>
        <p:spPr>
          <a:xfrm>
            <a:off x="450503" y="2709526"/>
            <a:ext cx="8239200" cy="7146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101" name="Google Shape;101;p21"/>
          <p:cNvSpPr txBox="1"/>
          <p:nvPr>
            <p:ph idx="12" type="sldNum"/>
          </p:nvPr>
        </p:nvSpPr>
        <p:spPr>
          <a:xfrm>
            <a:off x="4500562" y="4906877"/>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hite">
  <p:cSld name="TITLE_2">
    <p:bg>
      <p:bgPr>
        <a:solidFill>
          <a:schemeClr val="lt1"/>
        </a:solid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506975" y="480325"/>
            <a:ext cx="5106600" cy="524400"/>
          </a:xfrm>
          <a:prstGeom prst="rect">
            <a:avLst/>
          </a:prstGeom>
          <a:noFill/>
          <a:ln>
            <a:noFill/>
          </a:ln>
        </p:spPr>
        <p:txBody>
          <a:bodyPr anchorCtr="0" anchor="t" bIns="45700" lIns="91425" spcFirstLastPara="1" rIns="91425" wrap="square" tIns="45700">
            <a:noAutofit/>
          </a:bodyPr>
          <a:lstStyle>
            <a:lvl1pPr lvl="0" rtl="0">
              <a:lnSpc>
                <a:spcPct val="90000"/>
              </a:lnSpc>
              <a:spcBef>
                <a:spcPts val="0"/>
              </a:spcBef>
              <a:spcAft>
                <a:spcPts val="0"/>
              </a:spcAft>
              <a:buClr>
                <a:srgbClr val="0D0C12"/>
              </a:buClr>
              <a:buSzPts val="2800"/>
              <a:buFont typeface="Plus Jakarta Sans SemiBold"/>
              <a:buNone/>
              <a:defRPr>
                <a:solidFill>
                  <a:srgbClr val="0D0C12"/>
                </a:solidFill>
                <a:latin typeface="Plus Jakarta Sans SemiBold"/>
                <a:ea typeface="Plus Jakarta Sans SemiBold"/>
                <a:cs typeface="Plus Jakarta Sans SemiBold"/>
                <a:sym typeface="Plus Jakarta Sans SemiBold"/>
              </a:defRPr>
            </a:lvl1pPr>
            <a:lvl2pPr lvl="1"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2pPr>
            <a:lvl3pPr lvl="2"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3pPr>
            <a:lvl4pPr lvl="3"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4pPr>
            <a:lvl5pPr lvl="4"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5pPr>
            <a:lvl6pPr lvl="5"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6pPr>
            <a:lvl7pPr lvl="6"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7pPr>
            <a:lvl8pPr lvl="7"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8pPr>
            <a:lvl9pPr lvl="8" rtl="0">
              <a:spcBef>
                <a:spcPts val="0"/>
              </a:spcBef>
              <a:spcAft>
                <a:spcPts val="0"/>
              </a:spcAft>
              <a:buClr>
                <a:srgbClr val="0D0C12"/>
              </a:buClr>
              <a:buSzPts val="2800"/>
              <a:buFont typeface="Plus Jakarta Sans SemiBold"/>
              <a:buNone/>
              <a:defRPr sz="2800">
                <a:solidFill>
                  <a:srgbClr val="0D0C12"/>
                </a:solidFill>
                <a:latin typeface="Plus Jakarta Sans SemiBold"/>
                <a:ea typeface="Plus Jakarta Sans SemiBold"/>
                <a:cs typeface="Plus Jakarta Sans SemiBold"/>
                <a:sym typeface="Plus Jakarta Sans SemiBold"/>
              </a:defRPr>
            </a:lvl9pPr>
          </a:lstStyle>
          <a:p/>
        </p:txBody>
      </p:sp>
      <p:sp>
        <p:nvSpPr>
          <p:cNvPr id="20" name="Google Shape;20;p3"/>
          <p:cNvSpPr txBox="1"/>
          <p:nvPr>
            <p:ph idx="1" type="subTitle"/>
          </p:nvPr>
        </p:nvSpPr>
        <p:spPr>
          <a:xfrm>
            <a:off x="628650" y="1264400"/>
            <a:ext cx="4984800" cy="468600"/>
          </a:xfrm>
          <a:prstGeom prst="rect">
            <a:avLst/>
          </a:prstGeom>
          <a:noFill/>
          <a:ln>
            <a:noFill/>
          </a:ln>
        </p:spPr>
        <p:txBody>
          <a:bodyPr anchorCtr="0" anchor="t" bIns="45700" lIns="91425" spcFirstLastPara="1" rIns="91425" wrap="square" tIns="45700">
            <a:spAutoFit/>
          </a:bodyPr>
          <a:lstStyle>
            <a:lvl1pPr lvl="0" rtl="0">
              <a:lnSpc>
                <a:spcPct val="90000"/>
              </a:lnSpc>
              <a:spcBef>
                <a:spcPts val="750"/>
              </a:spcBef>
              <a:spcAft>
                <a:spcPts val="0"/>
              </a:spcAft>
              <a:buClr>
                <a:srgbClr val="0D0C12"/>
              </a:buClr>
              <a:buSzPts val="1000"/>
              <a:buNone/>
              <a:defRPr>
                <a:solidFill>
                  <a:srgbClr val="0D0C12"/>
                </a:solidFill>
              </a:defRPr>
            </a:lvl1pPr>
            <a:lvl2pPr lvl="1" rtl="0">
              <a:lnSpc>
                <a:spcPct val="90000"/>
              </a:lnSpc>
              <a:spcBef>
                <a:spcPts val="375"/>
              </a:spcBef>
              <a:spcAft>
                <a:spcPts val="0"/>
              </a:spcAft>
              <a:buClr>
                <a:srgbClr val="0D0C12"/>
              </a:buClr>
              <a:buSzPts val="1000"/>
              <a:buNone/>
              <a:defRPr>
                <a:solidFill>
                  <a:srgbClr val="0D0C12"/>
                </a:solidFill>
              </a:defRPr>
            </a:lvl2pPr>
            <a:lvl3pPr lvl="2" rtl="0">
              <a:lnSpc>
                <a:spcPct val="90000"/>
              </a:lnSpc>
              <a:spcBef>
                <a:spcPts val="375"/>
              </a:spcBef>
              <a:spcAft>
                <a:spcPts val="0"/>
              </a:spcAft>
              <a:buClr>
                <a:srgbClr val="0D0C12"/>
              </a:buClr>
              <a:buSzPts val="1000"/>
              <a:buNone/>
              <a:defRPr>
                <a:solidFill>
                  <a:srgbClr val="0D0C12"/>
                </a:solidFill>
              </a:defRPr>
            </a:lvl3pPr>
            <a:lvl4pPr lvl="3" rtl="0">
              <a:lnSpc>
                <a:spcPct val="90000"/>
              </a:lnSpc>
              <a:spcBef>
                <a:spcPts val="375"/>
              </a:spcBef>
              <a:spcAft>
                <a:spcPts val="0"/>
              </a:spcAft>
              <a:buClr>
                <a:srgbClr val="0D0C12"/>
              </a:buClr>
              <a:buSzPts val="1000"/>
              <a:buNone/>
              <a:defRPr>
                <a:solidFill>
                  <a:srgbClr val="0D0C12"/>
                </a:solidFill>
              </a:defRPr>
            </a:lvl4pPr>
            <a:lvl5pPr lvl="4" rtl="0">
              <a:lnSpc>
                <a:spcPct val="90000"/>
              </a:lnSpc>
              <a:spcBef>
                <a:spcPts val="375"/>
              </a:spcBef>
              <a:spcAft>
                <a:spcPts val="0"/>
              </a:spcAft>
              <a:buClr>
                <a:srgbClr val="0D0C12"/>
              </a:buClr>
              <a:buSzPts val="1000"/>
              <a:buNone/>
              <a:defRPr>
                <a:solidFill>
                  <a:srgbClr val="0D0C12"/>
                </a:solidFill>
              </a:defRPr>
            </a:lvl5pPr>
            <a:lvl6pPr lvl="5" rtl="0">
              <a:lnSpc>
                <a:spcPct val="90000"/>
              </a:lnSpc>
              <a:spcBef>
                <a:spcPts val="375"/>
              </a:spcBef>
              <a:spcAft>
                <a:spcPts val="0"/>
              </a:spcAft>
              <a:buClr>
                <a:srgbClr val="0D0C12"/>
              </a:buClr>
              <a:buSzPts val="1000"/>
              <a:buNone/>
              <a:defRPr>
                <a:solidFill>
                  <a:srgbClr val="0D0C12"/>
                </a:solidFill>
              </a:defRPr>
            </a:lvl6pPr>
            <a:lvl7pPr lvl="6" rtl="0">
              <a:lnSpc>
                <a:spcPct val="90000"/>
              </a:lnSpc>
              <a:spcBef>
                <a:spcPts val="375"/>
              </a:spcBef>
              <a:spcAft>
                <a:spcPts val="0"/>
              </a:spcAft>
              <a:buClr>
                <a:srgbClr val="0D0C12"/>
              </a:buClr>
              <a:buSzPts val="1000"/>
              <a:buNone/>
              <a:defRPr>
                <a:solidFill>
                  <a:srgbClr val="0D0C12"/>
                </a:solidFill>
              </a:defRPr>
            </a:lvl7pPr>
            <a:lvl8pPr lvl="7" rtl="0">
              <a:lnSpc>
                <a:spcPct val="90000"/>
              </a:lnSpc>
              <a:spcBef>
                <a:spcPts val="375"/>
              </a:spcBef>
              <a:spcAft>
                <a:spcPts val="0"/>
              </a:spcAft>
              <a:buClr>
                <a:srgbClr val="0D0C12"/>
              </a:buClr>
              <a:buSzPts val="1000"/>
              <a:buNone/>
              <a:defRPr>
                <a:solidFill>
                  <a:srgbClr val="0D0C12"/>
                </a:solidFill>
              </a:defRPr>
            </a:lvl8pPr>
            <a:lvl9pPr lvl="8" rtl="0">
              <a:lnSpc>
                <a:spcPct val="90000"/>
              </a:lnSpc>
              <a:spcBef>
                <a:spcPts val="375"/>
              </a:spcBef>
              <a:spcAft>
                <a:spcPts val="0"/>
              </a:spcAft>
              <a:buClr>
                <a:srgbClr val="0D0C12"/>
              </a:buClr>
              <a:buSzPts val="1000"/>
              <a:buNone/>
              <a:defRPr>
                <a:solidFill>
                  <a:srgbClr val="0D0C12"/>
                </a:solidFill>
              </a:defRPr>
            </a:lvl9pPr>
          </a:lstStyle>
          <a:p/>
        </p:txBody>
      </p:sp>
      <p:grpSp>
        <p:nvGrpSpPr>
          <p:cNvPr id="21" name="Google Shape;21;p3"/>
          <p:cNvGrpSpPr/>
          <p:nvPr/>
        </p:nvGrpSpPr>
        <p:grpSpPr>
          <a:xfrm>
            <a:off x="6004500" y="4624925"/>
            <a:ext cx="2682300" cy="262874"/>
            <a:chOff x="6046250" y="4632750"/>
            <a:chExt cx="2682300" cy="262874"/>
          </a:xfrm>
        </p:grpSpPr>
        <p:pic>
          <p:nvPicPr>
            <p:cNvPr id="22" name="Google Shape;22;p3"/>
            <p:cNvPicPr preferRelativeResize="0"/>
            <p:nvPr/>
          </p:nvPicPr>
          <p:blipFill>
            <a:blip r:embed="rId2">
              <a:alphaModFix/>
            </a:blip>
            <a:stretch>
              <a:fillRect/>
            </a:stretch>
          </p:blipFill>
          <p:spPr>
            <a:xfrm>
              <a:off x="8006874" y="4736874"/>
              <a:ext cx="721675" cy="158750"/>
            </a:xfrm>
            <a:prstGeom prst="rect">
              <a:avLst/>
            </a:prstGeom>
            <a:noFill/>
            <a:ln>
              <a:noFill/>
            </a:ln>
          </p:spPr>
        </p:pic>
        <p:cxnSp>
          <p:nvCxnSpPr>
            <p:cNvPr id="23" name="Google Shape;23;p3"/>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22"/>
          <p:cNvSpPr txBox="1"/>
          <p:nvPr>
            <p:ph type="title"/>
          </p:nvPr>
        </p:nvSpPr>
        <p:spPr>
          <a:xfrm>
            <a:off x="628650" y="273929"/>
            <a:ext cx="7886700" cy="994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2"/>
          <p:cNvSpPr txBox="1"/>
          <p:nvPr>
            <p:ph idx="1" type="body"/>
          </p:nvPr>
        </p:nvSpPr>
        <p:spPr>
          <a:xfrm>
            <a:off x="628650" y="1369642"/>
            <a:ext cx="7886700" cy="326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5" name="Google Shape;105;p22"/>
          <p:cNvSpPr txBox="1"/>
          <p:nvPr>
            <p:ph idx="10" type="dt"/>
          </p:nvPr>
        </p:nvSpPr>
        <p:spPr>
          <a:xfrm>
            <a:off x="628650" y="4768735"/>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22"/>
          <p:cNvSpPr txBox="1"/>
          <p:nvPr>
            <p:ph idx="11" type="ftr"/>
          </p:nvPr>
        </p:nvSpPr>
        <p:spPr>
          <a:xfrm>
            <a:off x="3028950" y="4768735"/>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22"/>
          <p:cNvSpPr txBox="1"/>
          <p:nvPr>
            <p:ph idx="12" type="sldNum"/>
          </p:nvPr>
        </p:nvSpPr>
        <p:spPr>
          <a:xfrm>
            <a:off x="6457950" y="4768735"/>
            <a:ext cx="20574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
    <p:spTree>
      <p:nvGrpSpPr>
        <p:cNvPr id="108" name="Shape 108"/>
        <p:cNvGrpSpPr/>
        <p:nvPr/>
      </p:nvGrpSpPr>
      <p:grpSpPr>
        <a:xfrm>
          <a:off x="0" y="0"/>
          <a:ext cx="0" cy="0"/>
          <a:chOff x="0" y="0"/>
          <a:chExt cx="0" cy="0"/>
        </a:xfrm>
      </p:grpSpPr>
      <p:sp>
        <p:nvSpPr>
          <p:cNvPr id="109" name="Google Shape;109;p23"/>
          <p:cNvSpPr txBox="1"/>
          <p:nvPr>
            <p:ph idx="12" type="sldNum"/>
          </p:nvPr>
        </p:nvSpPr>
        <p:spPr>
          <a:xfrm>
            <a:off x="4500562" y="4906877"/>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24"/>
          <p:cNvSpPr txBox="1"/>
          <p:nvPr>
            <p:ph type="title"/>
          </p:nvPr>
        </p:nvSpPr>
        <p:spPr>
          <a:xfrm>
            <a:off x="629841" y="273929"/>
            <a:ext cx="7886700" cy="9945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4"/>
          <p:cNvSpPr txBox="1"/>
          <p:nvPr>
            <p:ph idx="1" type="body"/>
          </p:nvPr>
        </p:nvSpPr>
        <p:spPr>
          <a:xfrm>
            <a:off x="629842" y="1261261"/>
            <a:ext cx="3868200" cy="618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350"/>
              <a:buNone/>
              <a:defRPr b="1" sz="135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13" name="Google Shape;113;p24"/>
          <p:cNvSpPr txBox="1"/>
          <p:nvPr>
            <p:ph idx="2" type="body"/>
          </p:nvPr>
        </p:nvSpPr>
        <p:spPr>
          <a:xfrm>
            <a:off x="629842" y="1879386"/>
            <a:ext cx="3868200" cy="2764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4" name="Google Shape;114;p24"/>
          <p:cNvSpPr txBox="1"/>
          <p:nvPr>
            <p:ph idx="3" type="body"/>
          </p:nvPr>
        </p:nvSpPr>
        <p:spPr>
          <a:xfrm>
            <a:off x="4629150" y="1261261"/>
            <a:ext cx="3887400" cy="618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75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350"/>
              <a:buNone/>
              <a:defRPr b="1" sz="135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15" name="Google Shape;115;p24"/>
          <p:cNvSpPr txBox="1"/>
          <p:nvPr>
            <p:ph idx="4" type="body"/>
          </p:nvPr>
        </p:nvSpPr>
        <p:spPr>
          <a:xfrm>
            <a:off x="4629150" y="1879386"/>
            <a:ext cx="3887400" cy="2764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6" name="Google Shape;116;p24"/>
          <p:cNvSpPr txBox="1"/>
          <p:nvPr>
            <p:ph idx="10" type="dt"/>
          </p:nvPr>
        </p:nvSpPr>
        <p:spPr>
          <a:xfrm>
            <a:off x="628650" y="4768735"/>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4"/>
          <p:cNvSpPr txBox="1"/>
          <p:nvPr>
            <p:ph idx="11" type="ftr"/>
          </p:nvPr>
        </p:nvSpPr>
        <p:spPr>
          <a:xfrm>
            <a:off x="3028950" y="4768735"/>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24"/>
          <p:cNvSpPr txBox="1"/>
          <p:nvPr>
            <p:ph idx="12" type="sldNum"/>
          </p:nvPr>
        </p:nvSpPr>
        <p:spPr>
          <a:xfrm>
            <a:off x="6457950" y="4768735"/>
            <a:ext cx="20574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ream Slide" type="obj">
  <p:cSld name="OBJECT">
    <p:spTree>
      <p:nvGrpSpPr>
        <p:cNvPr id="24" name="Shape 24"/>
        <p:cNvGrpSpPr/>
        <p:nvPr/>
      </p:nvGrpSpPr>
      <p:grpSpPr>
        <a:xfrm>
          <a:off x="0" y="0"/>
          <a:ext cx="0" cy="0"/>
          <a:chOff x="0" y="0"/>
          <a:chExt cx="0" cy="0"/>
        </a:xfrm>
      </p:grpSpPr>
      <p:grpSp>
        <p:nvGrpSpPr>
          <p:cNvPr id="25" name="Google Shape;25;p4"/>
          <p:cNvGrpSpPr/>
          <p:nvPr/>
        </p:nvGrpSpPr>
        <p:grpSpPr>
          <a:xfrm>
            <a:off x="6004500" y="4624925"/>
            <a:ext cx="2682300" cy="262874"/>
            <a:chOff x="6046250" y="4632750"/>
            <a:chExt cx="2682300" cy="262874"/>
          </a:xfrm>
        </p:grpSpPr>
        <p:pic>
          <p:nvPicPr>
            <p:cNvPr id="26" name="Google Shape;26;p4"/>
            <p:cNvPicPr preferRelativeResize="0"/>
            <p:nvPr/>
          </p:nvPicPr>
          <p:blipFill>
            <a:blip r:embed="rId2">
              <a:alphaModFix/>
            </a:blip>
            <a:stretch>
              <a:fillRect/>
            </a:stretch>
          </p:blipFill>
          <p:spPr>
            <a:xfrm>
              <a:off x="8006874" y="4736874"/>
              <a:ext cx="721675" cy="158750"/>
            </a:xfrm>
            <a:prstGeom prst="rect">
              <a:avLst/>
            </a:prstGeom>
            <a:noFill/>
            <a:ln>
              <a:noFill/>
            </a:ln>
          </p:spPr>
        </p:pic>
        <p:cxnSp>
          <p:nvCxnSpPr>
            <p:cNvPr id="27" name="Google Shape;27;p4"/>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Slide">
  <p:cSld name="TITLE_1">
    <p:bg>
      <p:bgPr>
        <a:solidFill>
          <a:schemeClr val="lt1"/>
        </a:solidFill>
      </p:bgPr>
    </p:bg>
    <p:spTree>
      <p:nvGrpSpPr>
        <p:cNvPr id="28" name="Shape 28"/>
        <p:cNvGrpSpPr/>
        <p:nvPr/>
      </p:nvGrpSpPr>
      <p:grpSpPr>
        <a:xfrm>
          <a:off x="0" y="0"/>
          <a:ext cx="0" cy="0"/>
          <a:chOff x="0" y="0"/>
          <a:chExt cx="0" cy="0"/>
        </a:xfrm>
      </p:grpSpPr>
      <p:grpSp>
        <p:nvGrpSpPr>
          <p:cNvPr id="29" name="Google Shape;29;p5"/>
          <p:cNvGrpSpPr/>
          <p:nvPr/>
        </p:nvGrpSpPr>
        <p:grpSpPr>
          <a:xfrm>
            <a:off x="6004500" y="4624925"/>
            <a:ext cx="2682300" cy="262874"/>
            <a:chOff x="6046250" y="4632750"/>
            <a:chExt cx="2682300" cy="262874"/>
          </a:xfrm>
        </p:grpSpPr>
        <p:pic>
          <p:nvPicPr>
            <p:cNvPr id="30" name="Google Shape;30;p5"/>
            <p:cNvPicPr preferRelativeResize="0"/>
            <p:nvPr/>
          </p:nvPicPr>
          <p:blipFill>
            <a:blip r:embed="rId2">
              <a:alphaModFix/>
            </a:blip>
            <a:stretch>
              <a:fillRect/>
            </a:stretch>
          </p:blipFill>
          <p:spPr>
            <a:xfrm>
              <a:off x="8006874" y="4736874"/>
              <a:ext cx="721675" cy="158750"/>
            </a:xfrm>
            <a:prstGeom prst="rect">
              <a:avLst/>
            </a:prstGeom>
            <a:noFill/>
            <a:ln>
              <a:noFill/>
            </a:ln>
          </p:spPr>
        </p:pic>
        <p:cxnSp>
          <p:nvCxnSpPr>
            <p:cNvPr id="31" name="Google Shape;31;p5"/>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p:cSld name="TITLE_AND_BODY_1">
    <p:bg>
      <p:bgPr>
        <a:solidFill>
          <a:srgbClr val="0D0C12"/>
        </a:solidFill>
      </p:bgPr>
    </p:bg>
    <p:spTree>
      <p:nvGrpSpPr>
        <p:cNvPr id="32" name="Shape 32"/>
        <p:cNvGrpSpPr/>
        <p:nvPr/>
      </p:nvGrpSpPr>
      <p:grpSpPr>
        <a:xfrm>
          <a:off x="0" y="0"/>
          <a:ext cx="0" cy="0"/>
          <a:chOff x="0" y="0"/>
          <a:chExt cx="0" cy="0"/>
        </a:xfrm>
      </p:grpSpPr>
      <p:sp>
        <p:nvSpPr>
          <p:cNvPr id="33" name="Google Shape;33;p6"/>
          <p:cNvSpPr txBox="1"/>
          <p:nvPr>
            <p:ph type="ctrTitle"/>
          </p:nvPr>
        </p:nvSpPr>
        <p:spPr>
          <a:xfrm>
            <a:off x="457200" y="3120625"/>
            <a:ext cx="5106600" cy="524400"/>
          </a:xfrm>
          <a:prstGeom prst="rect">
            <a:avLst/>
          </a:prstGeom>
          <a:noFill/>
          <a:ln>
            <a:noFill/>
          </a:ln>
        </p:spPr>
        <p:txBody>
          <a:bodyPr anchorCtr="0" anchor="t" bIns="45700" lIns="91425" spcFirstLastPara="1" rIns="91425" wrap="square" tIns="45700">
            <a:noAutofit/>
          </a:bodyPr>
          <a:lstStyle>
            <a:lvl1pPr lvl="0" rtl="0">
              <a:lnSpc>
                <a:spcPct val="90000"/>
              </a:lnSpc>
              <a:spcBef>
                <a:spcPts val="0"/>
              </a:spcBef>
              <a:spcAft>
                <a:spcPts val="0"/>
              </a:spcAft>
              <a:buClr>
                <a:schemeClr val="dk1"/>
              </a:buClr>
              <a:buSzPts val="2800"/>
              <a:buFont typeface="Plus Jakarta Sans SemiBold"/>
              <a:buNone/>
              <a:defRPr>
                <a:latin typeface="Plus Jakarta Sans SemiBold"/>
                <a:ea typeface="Plus Jakarta Sans SemiBold"/>
                <a:cs typeface="Plus Jakarta Sans SemiBold"/>
                <a:sym typeface="Plus Jakarta Sans SemiBold"/>
              </a:defRPr>
            </a:lvl1pPr>
            <a:lvl2pPr lvl="1"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2pPr>
            <a:lvl3pPr lvl="2"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3pPr>
            <a:lvl4pPr lvl="3"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4pPr>
            <a:lvl5pPr lvl="4"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5pPr>
            <a:lvl6pPr lvl="5"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6pPr>
            <a:lvl7pPr lvl="6"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7pPr>
            <a:lvl8pPr lvl="7"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8pPr>
            <a:lvl9pPr lvl="8" rtl="0">
              <a:spcBef>
                <a:spcPts val="0"/>
              </a:spcBef>
              <a:spcAft>
                <a:spcPts val="0"/>
              </a:spcAft>
              <a:buSzPts val="2800"/>
              <a:buFont typeface="Plus Jakarta Sans SemiBold"/>
              <a:buNone/>
              <a:defRPr sz="2800">
                <a:latin typeface="Plus Jakarta Sans SemiBold"/>
                <a:ea typeface="Plus Jakarta Sans SemiBold"/>
                <a:cs typeface="Plus Jakarta Sans SemiBold"/>
                <a:sym typeface="Plus Jakarta Sans SemiBold"/>
              </a:defRPr>
            </a:lvl9pPr>
          </a:lstStyle>
          <a:p/>
        </p:txBody>
      </p:sp>
      <p:sp>
        <p:nvSpPr>
          <p:cNvPr id="34" name="Google Shape;34;p6"/>
          <p:cNvSpPr txBox="1"/>
          <p:nvPr>
            <p:ph idx="12" type="sldNum"/>
          </p:nvPr>
        </p:nvSpPr>
        <p:spPr>
          <a:xfrm>
            <a:off x="4500562" y="4906877"/>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US"/>
              <a:t>‹#›</a:t>
            </a:fld>
            <a:endParaRPr sz="1400"/>
          </a:p>
        </p:txBody>
      </p:sp>
      <p:grpSp>
        <p:nvGrpSpPr>
          <p:cNvPr id="35" name="Google Shape;35;p6"/>
          <p:cNvGrpSpPr/>
          <p:nvPr/>
        </p:nvGrpSpPr>
        <p:grpSpPr>
          <a:xfrm>
            <a:off x="457200" y="375100"/>
            <a:ext cx="2679000" cy="250550"/>
            <a:chOff x="457200" y="375100"/>
            <a:chExt cx="2679000" cy="250550"/>
          </a:xfrm>
        </p:grpSpPr>
        <p:cxnSp>
          <p:nvCxnSpPr>
            <p:cNvPr id="36" name="Google Shape;36;p6"/>
            <p:cNvCxnSpPr/>
            <p:nvPr/>
          </p:nvCxnSpPr>
          <p:spPr>
            <a:xfrm>
              <a:off x="457200" y="625650"/>
              <a:ext cx="2679000" cy="0"/>
            </a:xfrm>
            <a:prstGeom prst="straightConnector1">
              <a:avLst/>
            </a:prstGeom>
            <a:noFill/>
            <a:ln cap="flat" cmpd="sng" w="9525">
              <a:solidFill>
                <a:schemeClr val="lt1"/>
              </a:solidFill>
              <a:prstDash val="solid"/>
              <a:round/>
              <a:headEnd len="med" w="med" type="none"/>
              <a:tailEnd len="med" w="med" type="none"/>
            </a:ln>
          </p:spPr>
        </p:cxnSp>
        <p:pic>
          <p:nvPicPr>
            <p:cNvPr id="37" name="Google Shape;37;p6"/>
            <p:cNvPicPr preferRelativeResize="0"/>
            <p:nvPr/>
          </p:nvPicPr>
          <p:blipFill>
            <a:blip r:embed="rId2">
              <a:alphaModFix/>
            </a:blip>
            <a:stretch>
              <a:fillRect/>
            </a:stretch>
          </p:blipFill>
          <p:spPr>
            <a:xfrm>
              <a:off x="457200" y="375100"/>
              <a:ext cx="805227" cy="177150"/>
            </a:xfrm>
            <a:prstGeom prst="rect">
              <a:avLst/>
            </a:prstGeom>
            <a:noFill/>
            <a:ln>
              <a:noFill/>
            </a:ln>
          </p:spPr>
        </p:pic>
      </p:grpSp>
      <p:sp>
        <p:nvSpPr>
          <p:cNvPr id="38" name="Google Shape;38;p6"/>
          <p:cNvSpPr txBox="1"/>
          <p:nvPr/>
        </p:nvSpPr>
        <p:spPr>
          <a:xfrm>
            <a:off x="581925" y="3013375"/>
            <a:ext cx="3918600" cy="738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4800">
                <a:solidFill>
                  <a:schemeClr val="lt1"/>
                </a:solidFill>
                <a:latin typeface="Plus Jakarta Sans"/>
                <a:ea typeface="Plus Jakarta Sans"/>
                <a:cs typeface="Plus Jakarta Sans"/>
                <a:sym typeface="Plus Jakarta Sans"/>
              </a:rPr>
              <a:t>Subject Title</a:t>
            </a:r>
            <a:endParaRPr b="1" sz="4800">
              <a:solidFill>
                <a:schemeClr val="lt1"/>
              </a:solidFill>
              <a:latin typeface="Plus Jakarta Sans"/>
              <a:ea typeface="Plus Jakarta Sans"/>
              <a:cs typeface="Plus Jakarta Sans"/>
              <a:sym typeface="Plus Jakarta Sans"/>
            </a:endParaRPr>
          </a:p>
        </p:txBody>
      </p:sp>
      <p:sp>
        <p:nvSpPr>
          <p:cNvPr id="39" name="Google Shape;39;p6"/>
          <p:cNvSpPr txBox="1"/>
          <p:nvPr/>
        </p:nvSpPr>
        <p:spPr>
          <a:xfrm>
            <a:off x="581925" y="3814250"/>
            <a:ext cx="3918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3BD1BB"/>
                </a:solidFill>
                <a:latin typeface="Plus Jakarta Sans"/>
                <a:ea typeface="Plus Jakarta Sans"/>
                <a:cs typeface="Plus Jakarta Sans"/>
                <a:sym typeface="Plus Jakarta Sans"/>
              </a:rPr>
              <a:t>subject subtitle</a:t>
            </a:r>
            <a:endParaRPr b="1" sz="4800">
              <a:solidFill>
                <a:schemeClr val="lt1"/>
              </a:solidFill>
              <a:latin typeface="Plus Jakarta Sans"/>
              <a:ea typeface="Plus Jakarta Sans"/>
              <a:cs typeface="Plus Jakarta Sans"/>
              <a:sym typeface="Plus Jakarta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ank Slide">
  <p:cSld name="TITLE_AND_BODY_1_1">
    <p:bg>
      <p:bgPr>
        <a:solidFill>
          <a:srgbClr val="0D0C12"/>
        </a:solidFill>
      </p:bgPr>
    </p:bg>
    <p:spTree>
      <p:nvGrpSpPr>
        <p:cNvPr id="40" name="Shape 40"/>
        <p:cNvGrpSpPr/>
        <p:nvPr/>
      </p:nvGrpSpPr>
      <p:grpSpPr>
        <a:xfrm>
          <a:off x="0" y="0"/>
          <a:ext cx="0" cy="0"/>
          <a:chOff x="0" y="0"/>
          <a:chExt cx="0" cy="0"/>
        </a:xfrm>
      </p:grpSpPr>
      <p:sp>
        <p:nvSpPr>
          <p:cNvPr id="41" name="Google Shape;41;p7"/>
          <p:cNvSpPr txBox="1"/>
          <p:nvPr>
            <p:ph idx="12" type="sldNum"/>
          </p:nvPr>
        </p:nvSpPr>
        <p:spPr>
          <a:xfrm>
            <a:off x="4500562" y="4906877"/>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US"/>
              <a:t>‹#›</a:t>
            </a:fld>
            <a:endParaRPr sz="1400"/>
          </a:p>
        </p:txBody>
      </p:sp>
      <p:grpSp>
        <p:nvGrpSpPr>
          <p:cNvPr id="42" name="Google Shape;42;p7"/>
          <p:cNvGrpSpPr/>
          <p:nvPr/>
        </p:nvGrpSpPr>
        <p:grpSpPr>
          <a:xfrm>
            <a:off x="457200" y="375100"/>
            <a:ext cx="2679000" cy="250550"/>
            <a:chOff x="457200" y="375100"/>
            <a:chExt cx="2679000" cy="250550"/>
          </a:xfrm>
        </p:grpSpPr>
        <p:cxnSp>
          <p:nvCxnSpPr>
            <p:cNvPr id="43" name="Google Shape;43;p7"/>
            <p:cNvCxnSpPr/>
            <p:nvPr/>
          </p:nvCxnSpPr>
          <p:spPr>
            <a:xfrm>
              <a:off x="457200" y="625650"/>
              <a:ext cx="2679000" cy="0"/>
            </a:xfrm>
            <a:prstGeom prst="straightConnector1">
              <a:avLst/>
            </a:prstGeom>
            <a:noFill/>
            <a:ln cap="flat" cmpd="sng" w="9525">
              <a:solidFill>
                <a:schemeClr val="lt1"/>
              </a:solidFill>
              <a:prstDash val="solid"/>
              <a:round/>
              <a:headEnd len="med" w="med" type="none"/>
              <a:tailEnd len="med" w="med" type="none"/>
            </a:ln>
          </p:spPr>
        </p:cxnSp>
        <p:pic>
          <p:nvPicPr>
            <p:cNvPr id="44" name="Google Shape;44;p7"/>
            <p:cNvPicPr preferRelativeResize="0"/>
            <p:nvPr/>
          </p:nvPicPr>
          <p:blipFill>
            <a:blip r:embed="rId2">
              <a:alphaModFix/>
            </a:blip>
            <a:stretch>
              <a:fillRect/>
            </a:stretch>
          </p:blipFill>
          <p:spPr>
            <a:xfrm>
              <a:off x="457200" y="375100"/>
              <a:ext cx="805227" cy="17715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lank + illustration">
  <p:cSld name="TITLE_AND_BODY_1_1_1">
    <p:bg>
      <p:bgPr>
        <a:solidFill>
          <a:srgbClr val="0D0C12"/>
        </a:solidFill>
      </p:bgPr>
    </p:bg>
    <p:spTree>
      <p:nvGrpSpPr>
        <p:cNvPr id="45"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2820575" y="533400"/>
            <a:ext cx="6323433" cy="4611676"/>
          </a:xfrm>
          <a:prstGeom prst="rect">
            <a:avLst/>
          </a:prstGeom>
          <a:noFill/>
          <a:ln>
            <a:noFill/>
          </a:ln>
        </p:spPr>
      </p:pic>
      <p:pic>
        <p:nvPicPr>
          <p:cNvPr id="47" name="Google Shape;47;p8"/>
          <p:cNvPicPr preferRelativeResize="0"/>
          <p:nvPr/>
        </p:nvPicPr>
        <p:blipFill>
          <a:blip r:embed="rId2">
            <a:alphaModFix/>
          </a:blip>
          <a:stretch>
            <a:fillRect/>
          </a:stretch>
        </p:blipFill>
        <p:spPr>
          <a:xfrm>
            <a:off x="2820567" y="533400"/>
            <a:ext cx="6323433" cy="4611676"/>
          </a:xfrm>
          <a:prstGeom prst="rect">
            <a:avLst/>
          </a:prstGeom>
          <a:noFill/>
          <a:ln>
            <a:noFill/>
          </a:ln>
        </p:spPr>
      </p:pic>
      <p:sp>
        <p:nvSpPr>
          <p:cNvPr id="48" name="Google Shape;48;p8"/>
          <p:cNvSpPr txBox="1"/>
          <p:nvPr>
            <p:ph idx="12" type="sldNum"/>
          </p:nvPr>
        </p:nvSpPr>
        <p:spPr>
          <a:xfrm>
            <a:off x="4500562" y="4906877"/>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US"/>
              <a:t>‹#›</a:t>
            </a:fld>
            <a:endParaRPr sz="1400"/>
          </a:p>
        </p:txBody>
      </p:sp>
      <p:grpSp>
        <p:nvGrpSpPr>
          <p:cNvPr id="49" name="Google Shape;49;p8"/>
          <p:cNvGrpSpPr/>
          <p:nvPr/>
        </p:nvGrpSpPr>
        <p:grpSpPr>
          <a:xfrm>
            <a:off x="457200" y="375100"/>
            <a:ext cx="2679000" cy="250550"/>
            <a:chOff x="457200" y="375100"/>
            <a:chExt cx="2679000" cy="250550"/>
          </a:xfrm>
        </p:grpSpPr>
        <p:cxnSp>
          <p:nvCxnSpPr>
            <p:cNvPr id="50" name="Google Shape;50;p8"/>
            <p:cNvCxnSpPr/>
            <p:nvPr/>
          </p:nvCxnSpPr>
          <p:spPr>
            <a:xfrm>
              <a:off x="457200" y="625650"/>
              <a:ext cx="2679000" cy="0"/>
            </a:xfrm>
            <a:prstGeom prst="straightConnector1">
              <a:avLst/>
            </a:prstGeom>
            <a:noFill/>
            <a:ln cap="flat" cmpd="sng" w="9525">
              <a:solidFill>
                <a:schemeClr val="lt1"/>
              </a:solidFill>
              <a:prstDash val="solid"/>
              <a:round/>
              <a:headEnd len="med" w="med" type="none"/>
              <a:tailEnd len="med" w="med" type="none"/>
            </a:ln>
          </p:spPr>
        </p:cxnSp>
        <p:pic>
          <p:nvPicPr>
            <p:cNvPr id="51" name="Google Shape;51;p8"/>
            <p:cNvPicPr preferRelativeResize="0"/>
            <p:nvPr/>
          </p:nvPicPr>
          <p:blipFill>
            <a:blip r:embed="rId3">
              <a:alphaModFix/>
            </a:blip>
            <a:stretch>
              <a:fillRect/>
            </a:stretch>
          </p:blipFill>
          <p:spPr>
            <a:xfrm>
              <a:off x="457200" y="375100"/>
              <a:ext cx="805227" cy="17715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0"/>
          <p:cNvSpPr txBox="1"/>
          <p:nvPr>
            <p:ph type="ctrTitle"/>
          </p:nvPr>
        </p:nvSpPr>
        <p:spPr>
          <a:xfrm>
            <a:off x="311708" y="744803"/>
            <a:ext cx="8520600" cy="2053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0"/>
          <p:cNvSpPr txBox="1"/>
          <p:nvPr>
            <p:ph idx="1" type="subTitle"/>
          </p:nvPr>
        </p:nvSpPr>
        <p:spPr>
          <a:xfrm>
            <a:off x="311700" y="2834993"/>
            <a:ext cx="8520600" cy="792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0"/>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1"/>
          <p:cNvSpPr txBox="1"/>
          <p:nvPr>
            <p:ph type="title"/>
          </p:nvPr>
        </p:nvSpPr>
        <p:spPr>
          <a:xfrm>
            <a:off x="311700" y="2151509"/>
            <a:ext cx="8520600" cy="842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11"/>
          <p:cNvSpPr txBox="1"/>
          <p:nvPr>
            <p:ph idx="12" type="sldNum"/>
          </p:nvPr>
        </p:nvSpPr>
        <p:spPr>
          <a:xfrm>
            <a:off x="8472458" y="4664645"/>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6" Type="http://schemas.openxmlformats.org/officeDocument/2006/relationships/theme" Target="../theme/theme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929"/>
            <a:ext cx="7886700" cy="9945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D0C12"/>
              </a:buClr>
              <a:buSzPts val="2800"/>
              <a:buFont typeface="Plus Jakarta Sans SemiBold"/>
              <a:buNone/>
              <a:defRPr i="0" sz="2800" u="none" cap="none" strike="noStrike">
                <a:solidFill>
                  <a:srgbClr val="0D0C12"/>
                </a:solidFill>
                <a:latin typeface="Plus Jakarta Sans SemiBold"/>
                <a:ea typeface="Plus Jakarta Sans SemiBold"/>
                <a:cs typeface="Plus Jakarta Sans SemiBold"/>
                <a:sym typeface="Plus Jakarta Sans SemiBold"/>
              </a:defRPr>
            </a:lvl1pPr>
            <a:lvl2pPr lvl="1" rtl="0">
              <a:spcBef>
                <a:spcPts val="0"/>
              </a:spcBef>
              <a:spcAft>
                <a:spcPts val="0"/>
              </a:spcAft>
              <a:buSzPts val="1400"/>
              <a:buFont typeface="Plus Jakarta Sans"/>
              <a:buNone/>
              <a:defRPr sz="1800">
                <a:latin typeface="Plus Jakarta Sans"/>
                <a:ea typeface="Plus Jakarta Sans"/>
                <a:cs typeface="Plus Jakarta Sans"/>
                <a:sym typeface="Plus Jakarta Sans"/>
              </a:defRPr>
            </a:lvl2pPr>
            <a:lvl3pPr lvl="2" rtl="0">
              <a:spcBef>
                <a:spcPts val="0"/>
              </a:spcBef>
              <a:spcAft>
                <a:spcPts val="0"/>
              </a:spcAft>
              <a:buSzPts val="1400"/>
              <a:buFont typeface="Plus Jakarta Sans"/>
              <a:buNone/>
              <a:defRPr sz="1800">
                <a:latin typeface="Plus Jakarta Sans"/>
                <a:ea typeface="Plus Jakarta Sans"/>
                <a:cs typeface="Plus Jakarta Sans"/>
                <a:sym typeface="Plus Jakarta Sans"/>
              </a:defRPr>
            </a:lvl3pPr>
            <a:lvl4pPr lvl="3" rtl="0">
              <a:spcBef>
                <a:spcPts val="0"/>
              </a:spcBef>
              <a:spcAft>
                <a:spcPts val="0"/>
              </a:spcAft>
              <a:buSzPts val="1400"/>
              <a:buFont typeface="Plus Jakarta Sans"/>
              <a:buNone/>
              <a:defRPr sz="1800">
                <a:latin typeface="Plus Jakarta Sans"/>
                <a:ea typeface="Plus Jakarta Sans"/>
                <a:cs typeface="Plus Jakarta Sans"/>
                <a:sym typeface="Plus Jakarta Sans"/>
              </a:defRPr>
            </a:lvl4pPr>
            <a:lvl5pPr lvl="4" rtl="0">
              <a:spcBef>
                <a:spcPts val="0"/>
              </a:spcBef>
              <a:spcAft>
                <a:spcPts val="0"/>
              </a:spcAft>
              <a:buSzPts val="1400"/>
              <a:buFont typeface="Plus Jakarta Sans"/>
              <a:buNone/>
              <a:defRPr sz="1800">
                <a:latin typeface="Plus Jakarta Sans"/>
                <a:ea typeface="Plus Jakarta Sans"/>
                <a:cs typeface="Plus Jakarta Sans"/>
                <a:sym typeface="Plus Jakarta Sans"/>
              </a:defRPr>
            </a:lvl5pPr>
            <a:lvl6pPr lvl="5" rtl="0">
              <a:spcBef>
                <a:spcPts val="0"/>
              </a:spcBef>
              <a:spcAft>
                <a:spcPts val="0"/>
              </a:spcAft>
              <a:buSzPts val="1400"/>
              <a:buFont typeface="Plus Jakarta Sans"/>
              <a:buNone/>
              <a:defRPr sz="1800">
                <a:latin typeface="Plus Jakarta Sans"/>
                <a:ea typeface="Plus Jakarta Sans"/>
                <a:cs typeface="Plus Jakarta Sans"/>
                <a:sym typeface="Plus Jakarta Sans"/>
              </a:defRPr>
            </a:lvl6pPr>
            <a:lvl7pPr lvl="6" rtl="0">
              <a:spcBef>
                <a:spcPts val="0"/>
              </a:spcBef>
              <a:spcAft>
                <a:spcPts val="0"/>
              </a:spcAft>
              <a:buSzPts val="1400"/>
              <a:buFont typeface="Plus Jakarta Sans"/>
              <a:buNone/>
              <a:defRPr sz="1800">
                <a:latin typeface="Plus Jakarta Sans"/>
                <a:ea typeface="Plus Jakarta Sans"/>
                <a:cs typeface="Plus Jakarta Sans"/>
                <a:sym typeface="Plus Jakarta Sans"/>
              </a:defRPr>
            </a:lvl7pPr>
            <a:lvl8pPr lvl="7" rtl="0">
              <a:spcBef>
                <a:spcPts val="0"/>
              </a:spcBef>
              <a:spcAft>
                <a:spcPts val="0"/>
              </a:spcAft>
              <a:buSzPts val="1400"/>
              <a:buFont typeface="Plus Jakarta Sans"/>
              <a:buNone/>
              <a:defRPr sz="1800">
                <a:latin typeface="Plus Jakarta Sans"/>
                <a:ea typeface="Plus Jakarta Sans"/>
                <a:cs typeface="Plus Jakarta Sans"/>
                <a:sym typeface="Plus Jakarta Sans"/>
              </a:defRPr>
            </a:lvl8pPr>
            <a:lvl9pPr lvl="8" rtl="0">
              <a:spcBef>
                <a:spcPts val="0"/>
              </a:spcBef>
              <a:spcAft>
                <a:spcPts val="0"/>
              </a:spcAft>
              <a:buSzPts val="1400"/>
              <a:buFont typeface="Plus Jakarta Sans"/>
              <a:buNone/>
              <a:defRPr sz="1800">
                <a:latin typeface="Plus Jakarta Sans"/>
                <a:ea typeface="Plus Jakarta Sans"/>
                <a:cs typeface="Plus Jakarta Sans"/>
                <a:sym typeface="Plus Jakarta Sans"/>
              </a:defRPr>
            </a:lvl9pPr>
          </a:lstStyle>
          <a:p/>
        </p:txBody>
      </p:sp>
      <p:sp>
        <p:nvSpPr>
          <p:cNvPr id="11" name="Google Shape;11;p1"/>
          <p:cNvSpPr txBox="1"/>
          <p:nvPr>
            <p:ph idx="1" type="body"/>
          </p:nvPr>
        </p:nvSpPr>
        <p:spPr>
          <a:xfrm>
            <a:off x="628650" y="1369650"/>
            <a:ext cx="5934300" cy="2308200"/>
          </a:xfrm>
          <a:prstGeom prst="rect">
            <a:avLst/>
          </a:prstGeom>
          <a:noFill/>
          <a:ln>
            <a:noFill/>
          </a:ln>
        </p:spPr>
        <p:txBody>
          <a:bodyPr anchorCtr="0" anchor="t" bIns="45700" lIns="91425" spcFirstLastPara="1" rIns="91425" wrap="square" tIns="45700">
            <a:noAutofit/>
          </a:bodyPr>
          <a:lstStyle>
            <a:lvl1pPr indent="-292100" lvl="0" marL="457200" marR="0" rtl="0" algn="l">
              <a:lnSpc>
                <a:spcPct val="90000"/>
              </a:lnSpc>
              <a:spcBef>
                <a:spcPts val="750"/>
              </a:spcBef>
              <a:spcAft>
                <a:spcPts val="0"/>
              </a:spcAft>
              <a:buClr>
                <a:srgbClr val="0D0C12"/>
              </a:buClr>
              <a:buSzPts val="1000"/>
              <a:buFont typeface="Plus Jakarta Sans"/>
              <a:buChar char="•"/>
              <a:defRPr i="0" sz="1000" u="none" cap="none" strike="noStrike">
                <a:solidFill>
                  <a:srgbClr val="0D0C12"/>
                </a:solidFill>
                <a:latin typeface="Plus Jakarta Sans"/>
                <a:ea typeface="Plus Jakarta Sans"/>
                <a:cs typeface="Plus Jakarta Sans"/>
                <a:sym typeface="Plus Jakarta Sans"/>
              </a:defRPr>
            </a:lvl1pPr>
            <a:lvl2pPr indent="-292100" lvl="1" marL="9144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2pPr>
            <a:lvl3pPr indent="-292100" lvl="2" marL="13716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3pPr>
            <a:lvl4pPr indent="-292100" lvl="3" marL="18288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4pPr>
            <a:lvl5pPr indent="-292100" lvl="4" marL="22860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5pPr>
            <a:lvl6pPr indent="-292100" lvl="5" marL="27432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6pPr>
            <a:lvl7pPr indent="-292100" lvl="6" marL="32004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7pPr>
            <a:lvl8pPr indent="-292100" lvl="7" marL="3657600" marR="0" rtl="0" algn="l">
              <a:lnSpc>
                <a:spcPct val="90000"/>
              </a:lnSpc>
              <a:spcBef>
                <a:spcPts val="375"/>
              </a:spcBef>
              <a:spcAft>
                <a:spcPts val="0"/>
              </a:spcAft>
              <a:buClr>
                <a:srgbClr val="3BD1BB"/>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8pPr>
            <a:lvl9pPr indent="-292100" lvl="8" marL="4114800" marR="0" rtl="0" algn="l">
              <a:lnSpc>
                <a:spcPct val="90000"/>
              </a:lnSpc>
              <a:spcBef>
                <a:spcPts val="375"/>
              </a:spcBef>
              <a:spcAft>
                <a:spcPts val="0"/>
              </a:spcAft>
              <a:buClr>
                <a:schemeClr val="dk1"/>
              </a:buClr>
              <a:buSzPts val="1000"/>
              <a:buFont typeface="Plus Jakarta Sans"/>
              <a:buChar char="•"/>
              <a:defRPr i="0" sz="1000" u="none" cap="none" strike="noStrike">
                <a:solidFill>
                  <a:schemeClr val="dk1"/>
                </a:solidFill>
                <a:latin typeface="Plus Jakarta Sans"/>
                <a:ea typeface="Plus Jakarta Sans"/>
                <a:cs typeface="Plus Jakarta Sans"/>
                <a:sym typeface="Plus Jakart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161"/>
            <a:ext cx="8520600" cy="5730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4" name="Google Shape;54;p9"/>
          <p:cNvSpPr txBox="1"/>
          <p:nvPr>
            <p:ph idx="1" type="body"/>
          </p:nvPr>
        </p:nvSpPr>
        <p:spPr>
          <a:xfrm>
            <a:off x="311700" y="1152828"/>
            <a:ext cx="8520600" cy="34173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5" name="Google Shape;55;p9"/>
          <p:cNvSpPr txBox="1"/>
          <p:nvPr>
            <p:ph idx="12" type="sldNum"/>
          </p:nvPr>
        </p:nvSpPr>
        <p:spPr>
          <a:xfrm>
            <a:off x="8472458" y="4664645"/>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6117bR0-MJg" TargetMode="Externa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chat.openai.com/" TargetMode="Externa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28.jpg"/><Relationship Id="rId5" Type="http://schemas.openxmlformats.org/officeDocument/2006/relationships/image" Target="../media/image14.pn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50.png"/><Relationship Id="rId5"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chat.openai.com/" TargetMode="Externa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nantucket-ma.civilspace.io/en/c/town-of-nantucket-strategic-plan"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9.jpg"/><Relationship Id="rId6" Type="http://schemas.openxmlformats.org/officeDocument/2006/relationships/image" Target="../media/image4.jpg"/><Relationship Id="rId7" Type="http://schemas.openxmlformats.org/officeDocument/2006/relationships/image" Target="../media/image10.jpg"/><Relationship Id="rId8"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3.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46.png"/><Relationship Id="rId7"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hyperlink" Target="http://zencity.io" TargetMode="External"/><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hyperlink" Target="http://zencity.io" TargetMode="External"/><Relationship Id="rId5"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48.png"/><Relationship Id="rId6" Type="http://schemas.openxmlformats.org/officeDocument/2006/relationships/image" Target="../media/image7.png"/><Relationship Id="rId7" Type="http://schemas.openxmlformats.org/officeDocument/2006/relationships/image" Target="../media/image33.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122" name="Shape 122"/>
        <p:cNvGrpSpPr/>
        <p:nvPr/>
      </p:nvGrpSpPr>
      <p:grpSpPr>
        <a:xfrm>
          <a:off x="0" y="0"/>
          <a:ext cx="0" cy="0"/>
          <a:chOff x="0" y="0"/>
          <a:chExt cx="0" cy="0"/>
        </a:xfrm>
      </p:grpSpPr>
      <p:sp>
        <p:nvSpPr>
          <p:cNvPr id="123" name="Google Shape;123;p25"/>
          <p:cNvSpPr txBox="1"/>
          <p:nvPr>
            <p:ph idx="4294967295" type="ctrTitle"/>
          </p:nvPr>
        </p:nvSpPr>
        <p:spPr>
          <a:xfrm>
            <a:off x="457200" y="2233125"/>
            <a:ext cx="7223400" cy="13299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b="1" lang="en-US" sz="4800">
                <a:solidFill>
                  <a:srgbClr val="FFFFFF"/>
                </a:solidFill>
                <a:latin typeface="Plus Jakarta Sans"/>
                <a:ea typeface="Plus Jakarta Sans"/>
                <a:cs typeface="Plus Jakarta Sans"/>
                <a:sym typeface="Plus Jakarta Sans"/>
              </a:rPr>
              <a:t>Strategic Planning in the Age of AI</a:t>
            </a:r>
            <a:endParaRPr b="1" sz="4800">
              <a:solidFill>
                <a:srgbClr val="FFFFFF"/>
              </a:solidFill>
              <a:latin typeface="Plus Jakarta Sans"/>
              <a:ea typeface="Plus Jakarta Sans"/>
              <a:cs typeface="Plus Jakarta Sans"/>
              <a:sym typeface="Plus Jakarta Sans"/>
            </a:endParaRPr>
          </a:p>
        </p:txBody>
      </p:sp>
      <p:sp>
        <p:nvSpPr>
          <p:cNvPr id="124" name="Google Shape;124;p25"/>
          <p:cNvSpPr txBox="1"/>
          <p:nvPr>
            <p:ph idx="4294967295" type="subTitle"/>
          </p:nvPr>
        </p:nvSpPr>
        <p:spPr>
          <a:xfrm>
            <a:off x="457200" y="3736425"/>
            <a:ext cx="4984800" cy="166200"/>
          </a:xfrm>
          <a:prstGeom prst="rect">
            <a:avLst/>
          </a:prstGeom>
        </p:spPr>
        <p:txBody>
          <a:bodyPr anchorCtr="0" anchor="ctr" bIns="0" lIns="0" spcFirstLastPara="1" rIns="0" wrap="square" tIns="0">
            <a:spAutoFit/>
          </a:bodyPr>
          <a:lstStyle/>
          <a:p>
            <a:pPr indent="0" lvl="0" marL="0" rtl="0" algn="l">
              <a:spcBef>
                <a:spcPts val="750"/>
              </a:spcBef>
              <a:spcAft>
                <a:spcPts val="0"/>
              </a:spcAft>
              <a:buNone/>
            </a:pPr>
            <a:r>
              <a:rPr lang="en-US" sz="1200">
                <a:solidFill>
                  <a:srgbClr val="3BD1BB"/>
                </a:solidFill>
              </a:rPr>
              <a:t>January 23rd, 2024</a:t>
            </a:r>
            <a:endParaRPr sz="1200">
              <a:solidFill>
                <a:srgbClr val="3BD1BB"/>
              </a:solidFill>
            </a:endParaRPr>
          </a:p>
        </p:txBody>
      </p:sp>
      <p:pic>
        <p:nvPicPr>
          <p:cNvPr id="125" name="Google Shape;125;p25"/>
          <p:cNvPicPr preferRelativeResize="0"/>
          <p:nvPr/>
        </p:nvPicPr>
        <p:blipFill>
          <a:blip r:embed="rId3">
            <a:alphaModFix/>
          </a:blip>
          <a:stretch>
            <a:fillRect/>
          </a:stretch>
        </p:blipFill>
        <p:spPr>
          <a:xfrm>
            <a:off x="7419425" y="375100"/>
            <a:ext cx="825250" cy="823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4"/>
          <p:cNvPicPr preferRelativeResize="0"/>
          <p:nvPr/>
        </p:nvPicPr>
        <p:blipFill>
          <a:blip r:embed="rId3">
            <a:alphaModFix/>
          </a:blip>
          <a:stretch>
            <a:fillRect/>
          </a:stretch>
        </p:blipFill>
        <p:spPr>
          <a:xfrm>
            <a:off x="-69500" y="0"/>
            <a:ext cx="9146819" cy="5145074"/>
          </a:xfrm>
          <a:prstGeom prst="rect">
            <a:avLst/>
          </a:prstGeom>
          <a:noFill/>
          <a:ln>
            <a:noFill/>
          </a:ln>
        </p:spPr>
      </p:pic>
      <p:sp>
        <p:nvSpPr>
          <p:cNvPr id="251" name="Google Shape;251;p34"/>
          <p:cNvSpPr txBox="1"/>
          <p:nvPr/>
        </p:nvSpPr>
        <p:spPr>
          <a:xfrm>
            <a:off x="450800" y="640600"/>
            <a:ext cx="3404400" cy="40746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reasoning</a:t>
            </a:r>
            <a:endParaRPr b="1" sz="2800">
              <a:solidFill>
                <a:schemeClr val="lt1"/>
              </a:solidFill>
              <a:latin typeface="Plus Jakarta Sans"/>
              <a:ea typeface="Plus Jakarta Sans"/>
              <a:cs typeface="Plus Jakarta Sans"/>
              <a:sym typeface="Plus Jakarta Sans"/>
            </a:endParaRPr>
          </a:p>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learning</a:t>
            </a:r>
            <a:endParaRPr b="1" sz="2800">
              <a:solidFill>
                <a:schemeClr val="lt1"/>
              </a:solidFill>
              <a:latin typeface="Plus Jakarta Sans"/>
              <a:ea typeface="Plus Jakarta Sans"/>
              <a:cs typeface="Plus Jakarta Sans"/>
              <a:sym typeface="Plus Jakarta Sans"/>
            </a:endParaRPr>
          </a:p>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problem solving</a:t>
            </a:r>
            <a:endParaRPr b="1" sz="2800">
              <a:solidFill>
                <a:schemeClr val="lt1"/>
              </a:solidFill>
              <a:latin typeface="Plus Jakarta Sans"/>
              <a:ea typeface="Plus Jakarta Sans"/>
              <a:cs typeface="Plus Jakarta Sans"/>
              <a:sym typeface="Plus Jakarta Sans"/>
            </a:endParaRPr>
          </a:p>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perceiving</a:t>
            </a:r>
            <a:endParaRPr b="1" sz="2800">
              <a:solidFill>
                <a:schemeClr val="lt1"/>
              </a:solidFill>
              <a:latin typeface="Plus Jakarta Sans"/>
              <a:ea typeface="Plus Jakarta Sans"/>
              <a:cs typeface="Plus Jakarta Sans"/>
              <a:sym typeface="Plus Jakarta Sans"/>
            </a:endParaRPr>
          </a:p>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interacting with an environment</a:t>
            </a:r>
            <a:endParaRPr b="1" sz="2800">
              <a:solidFill>
                <a:schemeClr val="lt1"/>
              </a:solidFill>
              <a:latin typeface="Plus Jakarta Sans"/>
              <a:ea typeface="Plus Jakarta Sans"/>
              <a:cs typeface="Plus Jakarta Sans"/>
              <a:sym typeface="Plus Jakarta Sans"/>
            </a:endParaRPr>
          </a:p>
          <a:p>
            <a:pPr indent="-406400" lvl="0" marL="457200" rtl="0" algn="l">
              <a:spcBef>
                <a:spcPts val="0"/>
              </a:spcBef>
              <a:spcAft>
                <a:spcPts val="0"/>
              </a:spcAft>
              <a:buClr>
                <a:schemeClr val="lt1"/>
              </a:buClr>
              <a:buSzPts val="2800"/>
              <a:buFont typeface="Plus Jakarta Sans"/>
              <a:buChar char="●"/>
            </a:pPr>
            <a:r>
              <a:rPr b="1" lang="en-US" sz="2800">
                <a:solidFill>
                  <a:schemeClr val="lt1"/>
                </a:solidFill>
                <a:latin typeface="Plus Jakarta Sans"/>
                <a:ea typeface="Plus Jakarta Sans"/>
                <a:cs typeface="Plus Jakarta Sans"/>
                <a:sym typeface="Plus Jakarta Sans"/>
              </a:rPr>
              <a:t>exercising creativity</a:t>
            </a:r>
            <a:endParaRPr b="1" sz="2800">
              <a:solidFill>
                <a:schemeClr val="lt1"/>
              </a:solidFill>
              <a:latin typeface="Plus Jakarta Sans"/>
              <a:ea typeface="Plus Jakarta Sans"/>
              <a:cs typeface="Plus Jakarta Sans"/>
              <a:sym typeface="Plus Jakart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5"/>
          <p:cNvPicPr preferRelativeResize="0"/>
          <p:nvPr/>
        </p:nvPicPr>
        <p:blipFill rotWithShape="1">
          <a:blip r:embed="rId3">
            <a:alphaModFix/>
          </a:blip>
          <a:srcRect b="7806" l="0" r="0" t="7798"/>
          <a:stretch/>
        </p:blipFill>
        <p:spPr>
          <a:xfrm>
            <a:off x="-69500" y="-37505"/>
            <a:ext cx="9213501" cy="5182581"/>
          </a:xfrm>
          <a:prstGeom prst="rect">
            <a:avLst/>
          </a:prstGeom>
          <a:noFill/>
          <a:ln>
            <a:noFill/>
          </a:ln>
        </p:spPr>
      </p:pic>
      <p:sp>
        <p:nvSpPr>
          <p:cNvPr id="258" name="Google Shape;258;p35"/>
          <p:cNvSpPr txBox="1"/>
          <p:nvPr/>
        </p:nvSpPr>
        <p:spPr>
          <a:xfrm>
            <a:off x="450800" y="640600"/>
            <a:ext cx="3404400" cy="4074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2800">
              <a:solidFill>
                <a:schemeClr val="lt1"/>
              </a:solidFill>
              <a:latin typeface="Plus Jakarta Sans"/>
              <a:ea typeface="Plus Jakarta Sans"/>
              <a:cs typeface="Plus Jakarta Sans"/>
              <a:sym typeface="Plus Jakart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6"/>
          <p:cNvPicPr preferRelativeResize="0"/>
          <p:nvPr/>
        </p:nvPicPr>
        <p:blipFill rotWithShape="1">
          <a:blip r:embed="rId3">
            <a:alphaModFix/>
          </a:blip>
          <a:srcRect b="7806" l="0" r="0" t="7798"/>
          <a:stretch/>
        </p:blipFill>
        <p:spPr>
          <a:xfrm>
            <a:off x="-69500" y="-37505"/>
            <a:ext cx="9213501" cy="5182581"/>
          </a:xfrm>
          <a:prstGeom prst="rect">
            <a:avLst/>
          </a:prstGeom>
          <a:noFill/>
          <a:ln>
            <a:noFill/>
          </a:ln>
        </p:spPr>
      </p:pic>
      <p:sp>
        <p:nvSpPr>
          <p:cNvPr id="265" name="Google Shape;265;p36"/>
          <p:cNvSpPr txBox="1"/>
          <p:nvPr/>
        </p:nvSpPr>
        <p:spPr>
          <a:xfrm>
            <a:off x="450800" y="640600"/>
            <a:ext cx="3404400" cy="4074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2800">
              <a:solidFill>
                <a:schemeClr val="lt1"/>
              </a:solidFill>
              <a:latin typeface="Plus Jakarta Sans"/>
              <a:ea typeface="Plus Jakarta Sans"/>
              <a:cs typeface="Plus Jakarta Sans"/>
              <a:sym typeface="Plus Jakart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270" name="Shape 270"/>
        <p:cNvGrpSpPr/>
        <p:nvPr/>
      </p:nvGrpSpPr>
      <p:grpSpPr>
        <a:xfrm>
          <a:off x="0" y="0"/>
          <a:ext cx="0" cy="0"/>
          <a:chOff x="0" y="0"/>
          <a:chExt cx="0" cy="0"/>
        </a:xfrm>
      </p:grpSpPr>
      <p:grpSp>
        <p:nvGrpSpPr>
          <p:cNvPr id="271" name="Google Shape;271;p37"/>
          <p:cNvGrpSpPr/>
          <p:nvPr/>
        </p:nvGrpSpPr>
        <p:grpSpPr>
          <a:xfrm>
            <a:off x="11135542" y="-1102876"/>
            <a:ext cx="4950110" cy="811513"/>
            <a:chOff x="1740920" y="2688074"/>
            <a:chExt cx="4950110" cy="811513"/>
          </a:xfrm>
        </p:grpSpPr>
        <p:pic>
          <p:nvPicPr>
            <p:cNvPr id="272" name="Google Shape;272;p37"/>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273" name="Google Shape;273;p37"/>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274" name="Google Shape;274;p37"/>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275" name="Google Shape;275;p37"/>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276" name="Google Shape;276;p37"/>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277" name="Google Shape;277;p37"/>
          <p:cNvSpPr txBox="1"/>
          <p:nvPr/>
        </p:nvSpPr>
        <p:spPr>
          <a:xfrm>
            <a:off x="340775" y="488425"/>
            <a:ext cx="6394200" cy="4965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600">
                <a:latin typeface="Plus Jakarta Sans SemiBold"/>
                <a:ea typeface="Plus Jakarta Sans SemiBold"/>
                <a:cs typeface="Plus Jakarta Sans SemiBold"/>
                <a:sym typeface="Plus Jakarta Sans SemiBold"/>
              </a:rPr>
              <a:t>AI  is more than ChatGPT</a:t>
            </a:r>
            <a:endParaRPr sz="2600">
              <a:latin typeface="Plus Jakarta Sans SemiBold"/>
              <a:ea typeface="Plus Jakarta Sans SemiBold"/>
              <a:cs typeface="Plus Jakarta Sans SemiBold"/>
              <a:sym typeface="Plus Jakarta Sans SemiBold"/>
            </a:endParaRPr>
          </a:p>
        </p:txBody>
      </p:sp>
      <p:sp>
        <p:nvSpPr>
          <p:cNvPr id="278" name="Google Shape;278;p37"/>
          <p:cNvSpPr txBox="1"/>
          <p:nvPr/>
        </p:nvSpPr>
        <p:spPr>
          <a:xfrm>
            <a:off x="306550" y="1186600"/>
            <a:ext cx="5016000" cy="3527400"/>
          </a:xfrm>
          <a:prstGeom prst="rect">
            <a:avLst/>
          </a:prstGeom>
          <a:noFill/>
          <a:ln>
            <a:noFill/>
          </a:ln>
        </p:spPr>
        <p:txBody>
          <a:bodyPr anchorCtr="0" anchor="t" bIns="17150" lIns="34300" spcFirstLastPara="1" rIns="34300" wrap="square" tIns="17150">
            <a:noAutofit/>
          </a:bodyPr>
          <a:lstStyle/>
          <a:p>
            <a:pPr indent="0" lvl="0" marL="0" rtl="0" algn="l">
              <a:lnSpc>
                <a:spcPct val="150000"/>
              </a:lnSpc>
              <a:spcBef>
                <a:spcPts val="0"/>
              </a:spcBef>
              <a:spcAft>
                <a:spcPts val="0"/>
              </a:spcAft>
              <a:buNone/>
            </a:pPr>
            <a:r>
              <a:rPr b="1" lang="en-US" sz="1700">
                <a:solidFill>
                  <a:schemeClr val="dk1"/>
                </a:solidFill>
                <a:latin typeface="Plus Jakarta Sans"/>
                <a:ea typeface="Plus Jakarta Sans"/>
                <a:cs typeface="Plus Jakarta Sans"/>
                <a:sym typeface="Plus Jakarta Sans"/>
              </a:rPr>
              <a:t>ChatGPT is one of many LLMs (Large Language Models)  Others include:</a:t>
            </a:r>
            <a:endParaRPr b="1" sz="1700">
              <a:solidFill>
                <a:schemeClr val="dk1"/>
              </a:solidFill>
              <a:latin typeface="Plus Jakarta Sans"/>
              <a:ea typeface="Plus Jakarta Sans"/>
              <a:cs typeface="Plus Jakarta Sans"/>
              <a:sym typeface="Plus Jakarta Sans"/>
            </a:endParaRPr>
          </a:p>
          <a:p>
            <a:pPr indent="-336550" lvl="0" marL="457200" rtl="0" algn="l">
              <a:lnSpc>
                <a:spcPct val="150000"/>
              </a:lnSpc>
              <a:spcBef>
                <a:spcPts val="0"/>
              </a:spcBef>
              <a:spcAft>
                <a:spcPts val="0"/>
              </a:spcAft>
              <a:buClr>
                <a:srgbClr val="3BD1BB"/>
              </a:buClr>
              <a:buSzPts val="1700"/>
              <a:buFont typeface="Plus Jakarta Sans SemiBold"/>
              <a:buChar char="●"/>
            </a:pPr>
            <a:r>
              <a:rPr lang="en-US" sz="1700">
                <a:solidFill>
                  <a:schemeClr val="dk1"/>
                </a:solidFill>
                <a:latin typeface="Plus Jakarta Sans"/>
                <a:ea typeface="Plus Jakarta Sans"/>
                <a:cs typeface="Plus Jakarta Sans"/>
                <a:sym typeface="Plus Jakarta Sans"/>
              </a:rPr>
              <a:t>Google’s BERT, T5,  Transformer-XL</a:t>
            </a:r>
            <a:endParaRPr sz="1700">
              <a:solidFill>
                <a:schemeClr val="dk1"/>
              </a:solidFill>
              <a:latin typeface="Plus Jakarta Sans"/>
              <a:ea typeface="Plus Jakarta Sans"/>
              <a:cs typeface="Plus Jakarta Sans"/>
              <a:sym typeface="Plus Jakarta Sans"/>
            </a:endParaRPr>
          </a:p>
          <a:p>
            <a:pPr indent="-336550" lvl="0" marL="457200" rtl="0" algn="l">
              <a:lnSpc>
                <a:spcPct val="150000"/>
              </a:lnSpc>
              <a:spcBef>
                <a:spcPts val="0"/>
              </a:spcBef>
              <a:spcAft>
                <a:spcPts val="0"/>
              </a:spcAft>
              <a:buClr>
                <a:srgbClr val="3BD1BB"/>
              </a:buClr>
              <a:buSzPts val="1700"/>
              <a:buFont typeface="Plus Jakarta Sans SemiBold"/>
              <a:buChar char="●"/>
            </a:pPr>
            <a:r>
              <a:rPr lang="en-US" sz="1700">
                <a:solidFill>
                  <a:schemeClr val="dk1"/>
                </a:solidFill>
                <a:latin typeface="Plus Jakarta Sans"/>
                <a:ea typeface="Plus Jakarta Sans"/>
                <a:cs typeface="Plus Jakarta Sans"/>
                <a:sym typeface="Plus Jakarta Sans"/>
              </a:rPr>
              <a:t>Facebook’s RoBERTa</a:t>
            </a:r>
            <a:endParaRPr sz="1700">
              <a:solidFill>
                <a:schemeClr val="dk1"/>
              </a:solidFill>
              <a:latin typeface="Plus Jakarta Sans"/>
              <a:ea typeface="Plus Jakarta Sans"/>
              <a:cs typeface="Plus Jakarta Sans"/>
              <a:sym typeface="Plus Jakarta Sans"/>
            </a:endParaRPr>
          </a:p>
          <a:p>
            <a:pPr indent="-336550" lvl="0" marL="457200" rtl="0" algn="l">
              <a:lnSpc>
                <a:spcPct val="150000"/>
              </a:lnSpc>
              <a:spcBef>
                <a:spcPts val="0"/>
              </a:spcBef>
              <a:spcAft>
                <a:spcPts val="0"/>
              </a:spcAft>
              <a:buClr>
                <a:srgbClr val="3BD1BB"/>
              </a:buClr>
              <a:buSzPts val="1700"/>
              <a:buFont typeface="Plus Jakarta Sans SemiBold"/>
              <a:buChar char="●"/>
            </a:pPr>
            <a:r>
              <a:rPr lang="en-US" sz="1700">
                <a:solidFill>
                  <a:schemeClr val="dk1"/>
                </a:solidFill>
                <a:latin typeface="Plus Jakarta Sans"/>
                <a:ea typeface="Plus Jakarta Sans"/>
                <a:cs typeface="Plus Jakarta Sans"/>
                <a:sym typeface="Plus Jakarta Sans"/>
              </a:rPr>
              <a:t>Carnegie Mellon’s XLNet</a:t>
            </a:r>
            <a:endParaRPr sz="1700">
              <a:solidFill>
                <a:schemeClr val="dk1"/>
              </a:solidFill>
              <a:latin typeface="Plus Jakarta Sans"/>
              <a:ea typeface="Plus Jakarta Sans"/>
              <a:cs typeface="Plus Jakarta Sans"/>
              <a:sym typeface="Plus Jakarta Sans"/>
            </a:endParaRPr>
          </a:p>
          <a:p>
            <a:pPr indent="-336550" lvl="0" marL="457200" rtl="0" algn="l">
              <a:lnSpc>
                <a:spcPct val="150000"/>
              </a:lnSpc>
              <a:spcBef>
                <a:spcPts val="0"/>
              </a:spcBef>
              <a:spcAft>
                <a:spcPts val="0"/>
              </a:spcAft>
              <a:buClr>
                <a:srgbClr val="3BD1BB"/>
              </a:buClr>
              <a:buSzPts val="1700"/>
              <a:buFont typeface="Plus Jakarta Sans SemiBold"/>
              <a:buChar char="●"/>
            </a:pPr>
            <a:r>
              <a:rPr lang="en-US" sz="1700">
                <a:solidFill>
                  <a:schemeClr val="dk1"/>
                </a:solidFill>
                <a:latin typeface="Plus Jakarta Sans"/>
                <a:ea typeface="Plus Jakarta Sans"/>
                <a:cs typeface="Plus Jakarta Sans"/>
                <a:sym typeface="Plus Jakarta Sans"/>
              </a:rPr>
              <a:t>Microsoft’s Turing NLG</a:t>
            </a:r>
            <a:endParaRPr sz="1700">
              <a:solidFill>
                <a:srgbClr val="290A33"/>
              </a:solidFill>
              <a:latin typeface="Inter"/>
              <a:ea typeface="Inter"/>
              <a:cs typeface="Inter"/>
              <a:sym typeface="Inter"/>
            </a:endParaRPr>
          </a:p>
        </p:txBody>
      </p:sp>
      <p:pic>
        <p:nvPicPr>
          <p:cNvPr id="279" name="Google Shape;279;p37"/>
          <p:cNvPicPr preferRelativeResize="0"/>
          <p:nvPr/>
        </p:nvPicPr>
        <p:blipFill>
          <a:blip r:embed="rId6">
            <a:alphaModFix/>
          </a:blip>
          <a:stretch>
            <a:fillRect/>
          </a:stretch>
        </p:blipFill>
        <p:spPr>
          <a:xfrm>
            <a:off x="5526800" y="1186600"/>
            <a:ext cx="3160003" cy="2079900"/>
          </a:xfrm>
          <a:prstGeom prst="rect">
            <a:avLst/>
          </a:prstGeom>
          <a:noFill/>
          <a:ln>
            <a:noFill/>
          </a:ln>
        </p:spPr>
      </p:pic>
      <p:sp>
        <p:nvSpPr>
          <p:cNvPr id="280" name="Google Shape;280;p37"/>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284" name="Shape 284"/>
        <p:cNvGrpSpPr/>
        <p:nvPr/>
      </p:nvGrpSpPr>
      <p:grpSpPr>
        <a:xfrm>
          <a:off x="0" y="0"/>
          <a:ext cx="0" cy="0"/>
          <a:chOff x="0" y="0"/>
          <a:chExt cx="0" cy="0"/>
        </a:xfrm>
      </p:grpSpPr>
      <p:sp>
        <p:nvSpPr>
          <p:cNvPr id="285" name="Google Shape;285;p38"/>
          <p:cNvSpPr/>
          <p:nvPr/>
        </p:nvSpPr>
        <p:spPr>
          <a:xfrm>
            <a:off x="3055000" y="3027338"/>
            <a:ext cx="1166100" cy="693600"/>
          </a:xfrm>
          <a:prstGeom prst="roundRect">
            <a:avLst>
              <a:gd fmla="val 0" name="adj"/>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n-US" sz="1200">
                <a:solidFill>
                  <a:srgbClr val="3BD1BB"/>
                </a:solidFill>
                <a:latin typeface="Plus Jakarta Sans"/>
                <a:ea typeface="Plus Jakarta Sans"/>
                <a:cs typeface="Plus Jakarta Sans"/>
                <a:sym typeface="Plus Jakarta Sans"/>
              </a:rPr>
              <a:t>#1 </a:t>
            </a:r>
            <a:endParaRPr b="1" sz="1200">
              <a:solidFill>
                <a:srgbClr val="3BD1BB"/>
              </a:solidFill>
              <a:latin typeface="Plus Jakarta Sans"/>
              <a:ea typeface="Plus Jakarta Sans"/>
              <a:cs typeface="Plus Jakarta Sans"/>
              <a:sym typeface="Plus Jakarta Sans"/>
            </a:endParaRPr>
          </a:p>
          <a:p>
            <a:pPr indent="0" lvl="0" marL="0" rtl="0" algn="ctr">
              <a:spcBef>
                <a:spcPts val="0"/>
              </a:spcBef>
              <a:spcAft>
                <a:spcPts val="0"/>
              </a:spcAft>
              <a:buClr>
                <a:schemeClr val="dk1"/>
              </a:buClr>
              <a:buSzPts val="1100"/>
              <a:buFont typeface="Arial"/>
              <a:buNone/>
            </a:pPr>
            <a:r>
              <a:rPr b="1" lang="en-US" sz="1200">
                <a:solidFill>
                  <a:srgbClr val="FFFFFF"/>
                </a:solidFill>
                <a:latin typeface="Plus Jakarta Sans"/>
                <a:ea typeface="Plus Jakarta Sans"/>
                <a:cs typeface="Plus Jakarta Sans"/>
                <a:sym typeface="Plus Jakarta Sans"/>
              </a:rPr>
              <a:t>Generative</a:t>
            </a:r>
            <a:r>
              <a:rPr b="1" lang="en-US" sz="1200">
                <a:solidFill>
                  <a:srgbClr val="FFFFFF"/>
                </a:solidFill>
                <a:latin typeface="Plus Jakarta Sans"/>
                <a:ea typeface="Plus Jakarta Sans"/>
                <a:cs typeface="Plus Jakarta Sans"/>
                <a:sym typeface="Plus Jakarta Sans"/>
              </a:rPr>
              <a:t> </a:t>
            </a:r>
            <a:endParaRPr b="1" sz="1200">
              <a:solidFill>
                <a:srgbClr val="FFFFFF"/>
              </a:solidFill>
              <a:latin typeface="Plus Jakarta Sans"/>
              <a:ea typeface="Plus Jakarta Sans"/>
              <a:cs typeface="Plus Jakarta Sans"/>
              <a:sym typeface="Plus Jakarta Sans"/>
            </a:endParaRPr>
          </a:p>
        </p:txBody>
      </p:sp>
      <p:sp>
        <p:nvSpPr>
          <p:cNvPr id="286" name="Google Shape;286;p38"/>
          <p:cNvSpPr txBox="1"/>
          <p:nvPr/>
        </p:nvSpPr>
        <p:spPr>
          <a:xfrm>
            <a:off x="2621850" y="1453075"/>
            <a:ext cx="3900300" cy="385500"/>
          </a:xfrm>
          <a:prstGeom prst="rect">
            <a:avLst/>
          </a:prstGeom>
          <a:noFill/>
          <a:ln>
            <a:noFill/>
          </a:ln>
        </p:spPr>
        <p:txBody>
          <a:bodyPr anchorCtr="0" anchor="t" bIns="26775" lIns="26775" spcFirstLastPara="1" rIns="26775" wrap="square" tIns="26775">
            <a:noAutofit/>
          </a:bodyPr>
          <a:lstStyle/>
          <a:p>
            <a:pPr indent="0" lvl="0" marL="0" rtl="0" algn="ctr">
              <a:spcBef>
                <a:spcPts val="0"/>
              </a:spcBef>
              <a:spcAft>
                <a:spcPts val="0"/>
              </a:spcAft>
              <a:buClr>
                <a:schemeClr val="dk1"/>
              </a:buClr>
              <a:buSzPts val="800"/>
              <a:buFont typeface="Arial"/>
              <a:buNone/>
            </a:pPr>
            <a:r>
              <a:rPr lang="en-US" sz="2800">
                <a:solidFill>
                  <a:srgbClr val="FFFFFF"/>
                </a:solidFill>
                <a:latin typeface="Plus Jakarta Sans SemiBold"/>
                <a:ea typeface="Plus Jakarta Sans SemiBold"/>
                <a:cs typeface="Plus Jakarta Sans SemiBold"/>
                <a:sym typeface="Plus Jakarta Sans SemiBold"/>
              </a:rPr>
              <a:t>Types of AI Models</a:t>
            </a:r>
            <a:endParaRPr sz="2800">
              <a:solidFill>
                <a:srgbClr val="FFFFFF"/>
              </a:solidFill>
              <a:latin typeface="Plus Jakarta Sans SemiBold"/>
              <a:ea typeface="Plus Jakarta Sans SemiBold"/>
              <a:cs typeface="Plus Jakarta Sans SemiBold"/>
              <a:sym typeface="Plus Jakarta Sans SemiBold"/>
            </a:endParaRPr>
          </a:p>
          <a:p>
            <a:pPr indent="0" lvl="0" marL="0" rtl="0" algn="l">
              <a:lnSpc>
                <a:spcPct val="90000"/>
              </a:lnSpc>
              <a:spcBef>
                <a:spcPts val="0"/>
              </a:spcBef>
              <a:spcAft>
                <a:spcPts val="0"/>
              </a:spcAft>
              <a:buClr>
                <a:srgbClr val="000000"/>
              </a:buClr>
              <a:buSzPts val="1100"/>
              <a:buFont typeface="Arial"/>
              <a:buNone/>
            </a:pPr>
            <a:r>
              <a:t/>
            </a:r>
            <a:endParaRPr b="1" sz="2600">
              <a:solidFill>
                <a:srgbClr val="191824"/>
              </a:solidFill>
              <a:latin typeface="Inter"/>
              <a:ea typeface="Inter"/>
              <a:cs typeface="Inter"/>
              <a:sym typeface="Inter"/>
            </a:endParaRPr>
          </a:p>
        </p:txBody>
      </p:sp>
      <p:pic>
        <p:nvPicPr>
          <p:cNvPr id="287" name="Google Shape;287;p38"/>
          <p:cNvPicPr preferRelativeResize="0"/>
          <p:nvPr/>
        </p:nvPicPr>
        <p:blipFill>
          <a:blip r:embed="rId3">
            <a:alphaModFix/>
          </a:blip>
          <a:stretch>
            <a:fillRect/>
          </a:stretch>
        </p:blipFill>
        <p:spPr>
          <a:xfrm>
            <a:off x="3340713" y="2338537"/>
            <a:ext cx="594675" cy="594675"/>
          </a:xfrm>
          <a:prstGeom prst="rect">
            <a:avLst/>
          </a:prstGeom>
          <a:noFill/>
          <a:ln>
            <a:noFill/>
          </a:ln>
        </p:spPr>
      </p:pic>
      <p:sp>
        <p:nvSpPr>
          <p:cNvPr id="288" name="Google Shape;288;p38"/>
          <p:cNvSpPr/>
          <p:nvPr/>
        </p:nvSpPr>
        <p:spPr>
          <a:xfrm>
            <a:off x="4797350" y="3027350"/>
            <a:ext cx="1615800" cy="385500"/>
          </a:xfrm>
          <a:prstGeom prst="roundRect">
            <a:avLst>
              <a:gd fmla="val 0" name="adj"/>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n-US" sz="1200">
                <a:solidFill>
                  <a:srgbClr val="3BD1BB"/>
                </a:solidFill>
                <a:latin typeface="Plus Jakarta Sans"/>
                <a:ea typeface="Plus Jakarta Sans"/>
                <a:cs typeface="Plus Jakarta Sans"/>
                <a:sym typeface="Plus Jakarta Sans"/>
              </a:rPr>
              <a:t>#2 </a:t>
            </a:r>
            <a:endParaRPr b="1" sz="1200">
              <a:solidFill>
                <a:srgbClr val="3BD1BB"/>
              </a:solidFill>
              <a:latin typeface="Plus Jakarta Sans"/>
              <a:ea typeface="Plus Jakarta Sans"/>
              <a:cs typeface="Plus Jakarta Sans"/>
              <a:sym typeface="Plus Jakarta Sans"/>
            </a:endParaRPr>
          </a:p>
          <a:p>
            <a:pPr indent="0" lvl="0" marL="0" rtl="0" algn="ctr">
              <a:spcBef>
                <a:spcPts val="0"/>
              </a:spcBef>
              <a:spcAft>
                <a:spcPts val="0"/>
              </a:spcAft>
              <a:buClr>
                <a:schemeClr val="dk1"/>
              </a:buClr>
              <a:buSzPts val="1100"/>
              <a:buFont typeface="Arial"/>
              <a:buNone/>
            </a:pPr>
            <a:r>
              <a:rPr b="1" lang="en-US" sz="1200">
                <a:solidFill>
                  <a:srgbClr val="FFFFFF"/>
                </a:solidFill>
                <a:latin typeface="Plus Jakarta Sans"/>
                <a:ea typeface="Plus Jakarta Sans"/>
                <a:cs typeface="Plus Jakarta Sans"/>
                <a:sym typeface="Plus Jakarta Sans"/>
              </a:rPr>
              <a:t>Discriminative</a:t>
            </a:r>
            <a:r>
              <a:rPr b="1" lang="en-US" sz="1200">
                <a:solidFill>
                  <a:srgbClr val="FFFFFF"/>
                </a:solidFill>
                <a:latin typeface="Plus Jakarta Sans"/>
                <a:ea typeface="Plus Jakarta Sans"/>
                <a:cs typeface="Plus Jakarta Sans"/>
                <a:sym typeface="Plus Jakarta Sans"/>
              </a:rPr>
              <a:t> </a:t>
            </a:r>
            <a:endParaRPr b="1" sz="1200">
              <a:solidFill>
                <a:srgbClr val="FFFFFF"/>
              </a:solidFill>
              <a:latin typeface="Plus Jakarta Sans"/>
              <a:ea typeface="Plus Jakarta Sans"/>
              <a:cs typeface="Plus Jakarta Sans"/>
              <a:sym typeface="Plus Jakarta Sans"/>
            </a:endParaRPr>
          </a:p>
        </p:txBody>
      </p:sp>
      <p:pic>
        <p:nvPicPr>
          <p:cNvPr id="289" name="Google Shape;289;p38"/>
          <p:cNvPicPr preferRelativeResize="0"/>
          <p:nvPr/>
        </p:nvPicPr>
        <p:blipFill>
          <a:blip r:embed="rId4">
            <a:alphaModFix/>
          </a:blip>
          <a:stretch>
            <a:fillRect/>
          </a:stretch>
        </p:blipFill>
        <p:spPr>
          <a:xfrm>
            <a:off x="5307925" y="2338537"/>
            <a:ext cx="594650" cy="5909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294" name="Shape 294"/>
        <p:cNvGrpSpPr/>
        <p:nvPr/>
      </p:nvGrpSpPr>
      <p:grpSpPr>
        <a:xfrm>
          <a:off x="0" y="0"/>
          <a:ext cx="0" cy="0"/>
          <a:chOff x="0" y="0"/>
          <a:chExt cx="0" cy="0"/>
        </a:xfrm>
      </p:grpSpPr>
      <p:grpSp>
        <p:nvGrpSpPr>
          <p:cNvPr id="295" name="Google Shape;295;p39"/>
          <p:cNvGrpSpPr/>
          <p:nvPr/>
        </p:nvGrpSpPr>
        <p:grpSpPr>
          <a:xfrm>
            <a:off x="11135542" y="-1102876"/>
            <a:ext cx="4950110" cy="811513"/>
            <a:chOff x="1740920" y="2688074"/>
            <a:chExt cx="4950110" cy="811513"/>
          </a:xfrm>
        </p:grpSpPr>
        <p:pic>
          <p:nvPicPr>
            <p:cNvPr id="296" name="Google Shape;296;p39"/>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297" name="Google Shape;297;p39"/>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298" name="Google Shape;298;p39"/>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299" name="Google Shape;299;p39"/>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300" name="Google Shape;300;p39"/>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01" name="Google Shape;301;p39"/>
          <p:cNvSpPr txBox="1"/>
          <p:nvPr/>
        </p:nvSpPr>
        <p:spPr>
          <a:xfrm>
            <a:off x="340775" y="488425"/>
            <a:ext cx="6394200" cy="4965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But how do they get so intelligent?</a:t>
            </a:r>
            <a:endParaRPr sz="2800">
              <a:latin typeface="Plus Jakarta Sans SemiBold"/>
              <a:ea typeface="Plus Jakarta Sans SemiBold"/>
              <a:cs typeface="Plus Jakarta Sans SemiBold"/>
              <a:sym typeface="Plus Jakarta Sans SemiBold"/>
            </a:endParaRPr>
          </a:p>
        </p:txBody>
      </p:sp>
      <p:sp>
        <p:nvSpPr>
          <p:cNvPr id="302" name="Google Shape;302;p39"/>
          <p:cNvSpPr txBox="1"/>
          <p:nvPr/>
        </p:nvSpPr>
        <p:spPr>
          <a:xfrm>
            <a:off x="306550" y="1186600"/>
            <a:ext cx="5016000" cy="3527400"/>
          </a:xfrm>
          <a:prstGeom prst="rect">
            <a:avLst/>
          </a:prstGeom>
          <a:noFill/>
          <a:ln>
            <a:noFill/>
          </a:ln>
        </p:spPr>
        <p:txBody>
          <a:bodyPr anchorCtr="0" anchor="t" bIns="17150" lIns="34300" spcFirstLastPara="1" rIns="34300" wrap="square" tIns="17150">
            <a:noAutofit/>
          </a:bodyPr>
          <a:lstStyle/>
          <a:p>
            <a:pPr indent="-323850" lvl="0" marL="457200" rtl="0" algn="l">
              <a:lnSpc>
                <a:spcPct val="150000"/>
              </a:lnSpc>
              <a:spcBef>
                <a:spcPts val="0"/>
              </a:spcBef>
              <a:spcAft>
                <a:spcPts val="0"/>
              </a:spcAft>
              <a:buClr>
                <a:srgbClr val="3BD1BB"/>
              </a:buClr>
              <a:buSzPts val="1500"/>
              <a:buFont typeface="Plus Jakarta Sans SemiBold"/>
              <a:buChar char="●"/>
            </a:pPr>
            <a:r>
              <a:rPr lang="en-US" sz="1500">
                <a:solidFill>
                  <a:schemeClr val="dk1"/>
                </a:solidFill>
                <a:latin typeface="Plus Jakarta Sans"/>
                <a:ea typeface="Plus Jakarta Sans"/>
                <a:cs typeface="Plus Jakarta Sans"/>
                <a:sym typeface="Plus Jakarta Sans"/>
              </a:rPr>
              <a:t>Machine Learning (ML)</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Supervised Learning</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Unsupervised Learning</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Reinforcement Learning</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Deep Learning / Neural Networks</a:t>
            </a:r>
            <a:endParaRPr sz="1500">
              <a:solidFill>
                <a:schemeClr val="dk1"/>
              </a:solidFill>
              <a:latin typeface="Plus Jakarta Sans"/>
              <a:ea typeface="Plus Jakarta Sans"/>
              <a:cs typeface="Plus Jakarta Sans"/>
              <a:sym typeface="Plus Jakarta Sans"/>
            </a:endParaRPr>
          </a:p>
          <a:p>
            <a:pPr indent="-323850" lvl="0" marL="457200" rtl="0" algn="l">
              <a:lnSpc>
                <a:spcPct val="150000"/>
              </a:lnSpc>
              <a:spcBef>
                <a:spcPts val="0"/>
              </a:spcBef>
              <a:spcAft>
                <a:spcPts val="0"/>
              </a:spcAft>
              <a:buClr>
                <a:srgbClr val="3BD1BB"/>
              </a:buClr>
              <a:buSzPts val="1500"/>
              <a:buFont typeface="Plus Jakarta Sans SemiBold"/>
              <a:buChar char="●"/>
            </a:pPr>
            <a:r>
              <a:rPr lang="en-US" sz="1500">
                <a:solidFill>
                  <a:schemeClr val="dk1"/>
                </a:solidFill>
                <a:latin typeface="Plus Jakarta Sans"/>
                <a:ea typeface="Plus Jakarta Sans"/>
                <a:cs typeface="Plus Jakarta Sans"/>
                <a:sym typeface="Plus Jakarta Sans"/>
              </a:rPr>
              <a:t>Applications/Disciplines</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Natural Language Processing</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Computer Vision</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Expert Systems</a:t>
            </a:r>
            <a:endParaRPr sz="1500">
              <a:solidFill>
                <a:schemeClr val="dk1"/>
              </a:solidFill>
              <a:latin typeface="Plus Jakarta Sans"/>
              <a:ea typeface="Plus Jakarta Sans"/>
              <a:cs typeface="Plus Jakarta Sans"/>
              <a:sym typeface="Plus Jakarta Sans"/>
            </a:endParaRPr>
          </a:p>
          <a:p>
            <a:pPr indent="-323850" lvl="1" marL="914400" rtl="0" algn="l">
              <a:lnSpc>
                <a:spcPct val="150000"/>
              </a:lnSpc>
              <a:spcBef>
                <a:spcPts val="0"/>
              </a:spcBef>
              <a:spcAft>
                <a:spcPts val="0"/>
              </a:spcAft>
              <a:buClr>
                <a:schemeClr val="dk1"/>
              </a:buClr>
              <a:buSzPts val="1500"/>
              <a:buFont typeface="Plus Jakarta Sans"/>
              <a:buChar char="○"/>
            </a:pPr>
            <a:r>
              <a:rPr lang="en-US" sz="1500">
                <a:solidFill>
                  <a:schemeClr val="dk1"/>
                </a:solidFill>
                <a:latin typeface="Plus Jakarta Sans"/>
                <a:ea typeface="Plus Jakarta Sans"/>
                <a:cs typeface="Plus Jakarta Sans"/>
                <a:sym typeface="Plus Jakarta Sans"/>
              </a:rPr>
              <a:t>Robotics</a:t>
            </a:r>
            <a:endParaRPr b="1" sz="2300">
              <a:solidFill>
                <a:schemeClr val="dk1"/>
              </a:solidFill>
              <a:latin typeface="Plus Jakarta Sans"/>
              <a:ea typeface="Plus Jakarta Sans"/>
              <a:cs typeface="Plus Jakarta Sans"/>
              <a:sym typeface="Plus Jakarta Sans"/>
            </a:endParaRPr>
          </a:p>
        </p:txBody>
      </p:sp>
      <p:pic>
        <p:nvPicPr>
          <p:cNvPr id="303" name="Google Shape;303;p39"/>
          <p:cNvPicPr preferRelativeResize="0"/>
          <p:nvPr/>
        </p:nvPicPr>
        <p:blipFill>
          <a:blip r:embed="rId6">
            <a:alphaModFix/>
          </a:blip>
          <a:stretch>
            <a:fillRect/>
          </a:stretch>
        </p:blipFill>
        <p:spPr>
          <a:xfrm>
            <a:off x="6333428" y="1186600"/>
            <a:ext cx="2270396" cy="3027174"/>
          </a:xfrm>
          <a:prstGeom prst="rect">
            <a:avLst/>
          </a:prstGeom>
          <a:noFill/>
          <a:ln>
            <a:noFill/>
          </a:ln>
        </p:spPr>
      </p:pic>
      <p:sp>
        <p:nvSpPr>
          <p:cNvPr id="304" name="Google Shape;304;p39"/>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09" name="Shape 309"/>
        <p:cNvGrpSpPr/>
        <p:nvPr/>
      </p:nvGrpSpPr>
      <p:grpSpPr>
        <a:xfrm>
          <a:off x="0" y="0"/>
          <a:ext cx="0" cy="0"/>
          <a:chOff x="0" y="0"/>
          <a:chExt cx="0" cy="0"/>
        </a:xfrm>
      </p:grpSpPr>
      <p:sp>
        <p:nvSpPr>
          <p:cNvPr id="310" name="Google Shape;310;p40"/>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11" name="Google Shape;311;p40"/>
          <p:cNvSpPr txBox="1"/>
          <p:nvPr/>
        </p:nvSpPr>
        <p:spPr>
          <a:xfrm>
            <a:off x="222275" y="451182"/>
            <a:ext cx="5329500" cy="8028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t/>
            </a:r>
            <a:endParaRPr sz="2800">
              <a:solidFill>
                <a:srgbClr val="000000"/>
              </a:solidFill>
              <a:latin typeface="Plus Jakarta Sans SemiBold"/>
              <a:ea typeface="Plus Jakarta Sans SemiBold"/>
              <a:cs typeface="Plus Jakarta Sans SemiBold"/>
              <a:sym typeface="Plus Jakarta Sans SemiBold"/>
            </a:endParaRPr>
          </a:p>
        </p:txBody>
      </p:sp>
      <p:pic>
        <p:nvPicPr>
          <p:cNvPr id="312" name="Google Shape;312;p40"/>
          <p:cNvPicPr preferRelativeResize="0"/>
          <p:nvPr/>
        </p:nvPicPr>
        <p:blipFill>
          <a:blip r:embed="rId3">
            <a:alphaModFix/>
          </a:blip>
          <a:stretch>
            <a:fillRect/>
          </a:stretch>
        </p:blipFill>
        <p:spPr>
          <a:xfrm>
            <a:off x="5135700" y="1882388"/>
            <a:ext cx="2808726" cy="1948575"/>
          </a:xfrm>
          <a:prstGeom prst="rect">
            <a:avLst/>
          </a:prstGeom>
          <a:noFill/>
          <a:ln>
            <a:noFill/>
          </a:ln>
        </p:spPr>
      </p:pic>
      <p:sp>
        <p:nvSpPr>
          <p:cNvPr id="313" name="Google Shape;313;p40"/>
          <p:cNvSpPr txBox="1"/>
          <p:nvPr/>
        </p:nvSpPr>
        <p:spPr>
          <a:xfrm>
            <a:off x="457200" y="494100"/>
            <a:ext cx="45201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Some Misconceptions to Correct</a:t>
            </a:r>
            <a:endParaRPr sz="2800">
              <a:latin typeface="Plus Jakarta Sans SemiBold"/>
              <a:ea typeface="Plus Jakarta Sans SemiBold"/>
              <a:cs typeface="Plus Jakarta Sans SemiBold"/>
              <a:sym typeface="Plus Jakarta Sans SemiBold"/>
            </a:endParaRPr>
          </a:p>
        </p:txBody>
      </p:sp>
      <p:sp>
        <p:nvSpPr>
          <p:cNvPr id="314" name="Google Shape;314;p40"/>
          <p:cNvSpPr txBox="1"/>
          <p:nvPr>
            <p:ph idx="4294967295" type="title"/>
          </p:nvPr>
        </p:nvSpPr>
        <p:spPr>
          <a:xfrm>
            <a:off x="304800" y="1522725"/>
            <a:ext cx="3673800" cy="3413100"/>
          </a:xfrm>
          <a:prstGeom prst="rect">
            <a:avLst/>
          </a:prstGeom>
        </p:spPr>
        <p:txBody>
          <a:bodyPr anchorCtr="0" anchor="ctr" bIns="45700" lIns="91425" spcFirstLastPara="1" rIns="91425" wrap="square" tIns="45700">
            <a:noAutofit/>
          </a:bodyPr>
          <a:lstStyle/>
          <a:p>
            <a:pPr indent="-304800" lvl="0" marL="457200" rtl="0" algn="l">
              <a:lnSpc>
                <a:spcPct val="150000"/>
              </a:lnSpc>
              <a:spcBef>
                <a:spcPts val="0"/>
              </a:spcBef>
              <a:spcAft>
                <a:spcPts val="0"/>
              </a:spcAft>
              <a:buClr>
                <a:srgbClr val="3BD1BB"/>
              </a:buClr>
              <a:buSzPts val="1200"/>
              <a:buFont typeface="Plus Jakarta Sans"/>
              <a:buChar char="●"/>
            </a:pPr>
            <a:r>
              <a:rPr b="1" lang="en-US" sz="1200">
                <a:solidFill>
                  <a:srgbClr val="000000"/>
                </a:solidFill>
                <a:latin typeface="Plus Jakarta Sans"/>
                <a:ea typeface="Plus Jakarta Sans"/>
                <a:cs typeface="Plus Jakarta Sans"/>
                <a:sym typeface="Plus Jakarta Sans"/>
              </a:rPr>
              <a:t>AI is magic</a:t>
            </a:r>
            <a:endParaRPr b="1" sz="1200">
              <a:solidFill>
                <a:srgbClr val="000000"/>
              </a:solidFill>
              <a:latin typeface="Plus Jakarta Sans"/>
              <a:ea typeface="Plus Jakarta Sans"/>
              <a:cs typeface="Plus Jakarta Sans"/>
              <a:sym typeface="Plus Jakarta Sans"/>
            </a:endParaRPr>
          </a:p>
          <a:p>
            <a:pPr indent="-304800" lvl="1" marL="914400" rtl="0" algn="l">
              <a:lnSpc>
                <a:spcPct val="150000"/>
              </a:lnSpc>
              <a:spcBef>
                <a:spcPts val="0"/>
              </a:spcBef>
              <a:spcAft>
                <a:spcPts val="0"/>
              </a:spcAft>
              <a:buClr>
                <a:srgbClr val="000000"/>
              </a:buClr>
              <a:buSzPts val="1200"/>
              <a:buChar char="○"/>
            </a:pPr>
            <a:r>
              <a:rPr lang="en-US" sz="1200"/>
              <a:t>Requires humans and data to activate value</a:t>
            </a:r>
            <a:endParaRPr sz="1200">
              <a:solidFill>
                <a:srgbClr val="000000"/>
              </a:solidFill>
            </a:endParaRPr>
          </a:p>
          <a:p>
            <a:pPr indent="-304800" lvl="0" marL="457200" rtl="0" algn="l">
              <a:lnSpc>
                <a:spcPct val="150000"/>
              </a:lnSpc>
              <a:spcBef>
                <a:spcPts val="0"/>
              </a:spcBef>
              <a:spcAft>
                <a:spcPts val="0"/>
              </a:spcAft>
              <a:buClr>
                <a:srgbClr val="3BD1BB"/>
              </a:buClr>
              <a:buSzPts val="1200"/>
              <a:buFont typeface="Plus Jakarta Sans"/>
              <a:buChar char="●"/>
            </a:pPr>
            <a:r>
              <a:rPr b="1" lang="en-US" sz="1200">
                <a:solidFill>
                  <a:srgbClr val="000000"/>
                </a:solidFill>
                <a:latin typeface="Plus Jakarta Sans"/>
                <a:ea typeface="Plus Jakarta Sans"/>
                <a:cs typeface="Plus Jakarta Sans"/>
                <a:sym typeface="Plus Jakarta Sans"/>
              </a:rPr>
              <a:t>AI will replace all human jobs</a:t>
            </a:r>
            <a:endParaRPr b="1" sz="1200">
              <a:solidFill>
                <a:srgbClr val="000000"/>
              </a:solidFill>
              <a:latin typeface="Plus Jakarta Sans"/>
              <a:ea typeface="Plus Jakarta Sans"/>
              <a:cs typeface="Plus Jakarta Sans"/>
              <a:sym typeface="Plus Jakarta Sans"/>
            </a:endParaRPr>
          </a:p>
          <a:p>
            <a:pPr indent="-304800" lvl="1" marL="914400" rtl="0" algn="l">
              <a:lnSpc>
                <a:spcPct val="150000"/>
              </a:lnSpc>
              <a:spcBef>
                <a:spcPts val="0"/>
              </a:spcBef>
              <a:spcAft>
                <a:spcPts val="0"/>
              </a:spcAft>
              <a:buClr>
                <a:srgbClr val="000000"/>
              </a:buClr>
              <a:buSzPts val="1200"/>
              <a:buChar char="○"/>
            </a:pPr>
            <a:r>
              <a:rPr lang="en-US" sz="1200"/>
              <a:t>Human workers who can harness AI increase their value</a:t>
            </a:r>
            <a:endParaRPr sz="1200">
              <a:solidFill>
                <a:srgbClr val="000000"/>
              </a:solidFill>
            </a:endParaRPr>
          </a:p>
          <a:p>
            <a:pPr indent="-304800" lvl="0" marL="457200" rtl="0" algn="l">
              <a:lnSpc>
                <a:spcPct val="150000"/>
              </a:lnSpc>
              <a:spcBef>
                <a:spcPts val="0"/>
              </a:spcBef>
              <a:spcAft>
                <a:spcPts val="0"/>
              </a:spcAft>
              <a:buClr>
                <a:srgbClr val="3BD1BB"/>
              </a:buClr>
              <a:buSzPts val="1200"/>
              <a:buFont typeface="Plus Jakarta Sans"/>
              <a:buChar char="●"/>
            </a:pPr>
            <a:r>
              <a:rPr b="1" lang="en-US" sz="1200">
                <a:solidFill>
                  <a:srgbClr val="000000"/>
                </a:solidFill>
                <a:latin typeface="Plus Jakarta Sans"/>
                <a:ea typeface="Plus Jakarta Sans"/>
                <a:cs typeface="Plus Jakarta Sans"/>
                <a:sym typeface="Plus Jakarta Sans"/>
              </a:rPr>
              <a:t>AI is infallible / objective</a:t>
            </a:r>
            <a:endParaRPr b="1" sz="1200">
              <a:solidFill>
                <a:srgbClr val="000000"/>
              </a:solidFill>
              <a:latin typeface="Plus Jakarta Sans"/>
              <a:ea typeface="Plus Jakarta Sans"/>
              <a:cs typeface="Plus Jakarta Sans"/>
              <a:sym typeface="Plus Jakarta Sans"/>
            </a:endParaRPr>
          </a:p>
          <a:p>
            <a:pPr indent="-304800" lvl="1" marL="914400" rtl="0" algn="l">
              <a:lnSpc>
                <a:spcPct val="150000"/>
              </a:lnSpc>
              <a:spcBef>
                <a:spcPts val="0"/>
              </a:spcBef>
              <a:spcAft>
                <a:spcPts val="0"/>
              </a:spcAft>
              <a:buClr>
                <a:srgbClr val="000000"/>
              </a:buClr>
              <a:buSzPts val="1200"/>
              <a:buChar char="○"/>
            </a:pPr>
            <a:r>
              <a:rPr lang="en-US" sz="1200"/>
              <a:t>Helpful AI needs to be trained on correct, unbiased data</a:t>
            </a:r>
            <a:endParaRPr sz="1200">
              <a:solidFill>
                <a:srgbClr val="000000"/>
              </a:solidFill>
            </a:endParaRPr>
          </a:p>
          <a:p>
            <a:pPr indent="-304800" lvl="0" marL="457200" rtl="0" algn="l">
              <a:lnSpc>
                <a:spcPct val="150000"/>
              </a:lnSpc>
              <a:spcBef>
                <a:spcPts val="0"/>
              </a:spcBef>
              <a:spcAft>
                <a:spcPts val="0"/>
              </a:spcAft>
              <a:buClr>
                <a:srgbClr val="3BD1BB"/>
              </a:buClr>
              <a:buSzPts val="1200"/>
              <a:buFont typeface="Plus Jakarta Sans"/>
              <a:buChar char="●"/>
            </a:pPr>
            <a:r>
              <a:rPr b="1" lang="en-US" sz="1200">
                <a:solidFill>
                  <a:srgbClr val="000000"/>
                </a:solidFill>
                <a:latin typeface="Plus Jakarta Sans"/>
                <a:ea typeface="Plus Jakarta Sans"/>
                <a:cs typeface="Plus Jakarta Sans"/>
                <a:sym typeface="Plus Jakarta Sans"/>
              </a:rPr>
              <a:t>Implementing AI is technically simple</a:t>
            </a:r>
            <a:endParaRPr b="1" sz="1200">
              <a:solidFill>
                <a:srgbClr val="000000"/>
              </a:solidFill>
              <a:latin typeface="Plus Jakarta Sans"/>
              <a:ea typeface="Plus Jakarta Sans"/>
              <a:cs typeface="Plus Jakarta Sans"/>
              <a:sym typeface="Plus Jakarta Sans"/>
            </a:endParaRPr>
          </a:p>
          <a:p>
            <a:pPr indent="-304800" lvl="1" marL="914400" rtl="0" algn="l">
              <a:lnSpc>
                <a:spcPct val="150000"/>
              </a:lnSpc>
              <a:spcBef>
                <a:spcPts val="0"/>
              </a:spcBef>
              <a:spcAft>
                <a:spcPts val="0"/>
              </a:spcAft>
              <a:buSzPts val="1200"/>
              <a:buChar char="○"/>
            </a:pPr>
            <a:r>
              <a:rPr lang="en-US" sz="1200"/>
              <a:t>Unique needs require unique solutions or usage of tools</a:t>
            </a:r>
            <a:endParaRPr sz="1200">
              <a:solidFill>
                <a:srgbClr val="000000"/>
              </a:solidFill>
            </a:endParaRPr>
          </a:p>
        </p:txBody>
      </p:sp>
      <p:sp>
        <p:nvSpPr>
          <p:cNvPr id="315" name="Google Shape;315;p40"/>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20" name="Shape 320"/>
        <p:cNvGrpSpPr/>
        <p:nvPr/>
      </p:nvGrpSpPr>
      <p:grpSpPr>
        <a:xfrm>
          <a:off x="0" y="0"/>
          <a:ext cx="0" cy="0"/>
          <a:chOff x="0" y="0"/>
          <a:chExt cx="0" cy="0"/>
        </a:xfrm>
      </p:grpSpPr>
      <p:sp>
        <p:nvSpPr>
          <p:cNvPr id="321" name="Google Shape;321;p41"/>
          <p:cNvSpPr txBox="1"/>
          <p:nvPr/>
        </p:nvSpPr>
        <p:spPr>
          <a:xfrm>
            <a:off x="479000" y="451175"/>
            <a:ext cx="6948900" cy="485100"/>
          </a:xfrm>
          <a:prstGeom prst="rect">
            <a:avLst/>
          </a:prstGeom>
          <a:noFill/>
          <a:ln>
            <a:noFill/>
          </a:ln>
        </p:spPr>
        <p:txBody>
          <a:bodyPr anchorCtr="0" anchor="t" bIns="26775" lIns="26775" spcFirstLastPara="1" rIns="26775" wrap="square" tIns="26775">
            <a:spAutoFit/>
          </a:bodyPr>
          <a:lstStyle/>
          <a:p>
            <a:pPr indent="0" lvl="0" marL="0" rtl="0" algn="l">
              <a:lnSpc>
                <a:spcPct val="115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How can AI help in local government?</a:t>
            </a:r>
            <a:endParaRPr sz="2800">
              <a:latin typeface="Plus Jakarta Sans SemiBold"/>
              <a:ea typeface="Plus Jakarta Sans SemiBold"/>
              <a:cs typeface="Plus Jakarta Sans SemiBold"/>
              <a:sym typeface="Plus Jakarta Sans SemiBold"/>
            </a:endParaRPr>
          </a:p>
        </p:txBody>
      </p:sp>
      <p:grpSp>
        <p:nvGrpSpPr>
          <p:cNvPr id="322" name="Google Shape;322;p41"/>
          <p:cNvGrpSpPr/>
          <p:nvPr/>
        </p:nvGrpSpPr>
        <p:grpSpPr>
          <a:xfrm>
            <a:off x="479000" y="1518013"/>
            <a:ext cx="2366700" cy="2627438"/>
            <a:chOff x="479000" y="2280013"/>
            <a:chExt cx="2366700" cy="2627438"/>
          </a:xfrm>
        </p:grpSpPr>
        <p:sp>
          <p:nvSpPr>
            <p:cNvPr id="323" name="Google Shape;323;p41"/>
            <p:cNvSpPr txBox="1"/>
            <p:nvPr/>
          </p:nvSpPr>
          <p:spPr>
            <a:xfrm>
              <a:off x="479000" y="2444750"/>
              <a:ext cx="2366700" cy="2462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Content Generation</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 </a:t>
              </a:r>
              <a:endParaRPr sz="1000">
                <a:solidFill>
                  <a:schemeClr val="dk1"/>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solidFill>
                    <a:schemeClr val="dk1"/>
                  </a:solidFill>
                  <a:latin typeface="Plus Jakarta Sans"/>
                  <a:ea typeface="Plus Jakarta Sans"/>
                  <a:cs typeface="Plus Jakarta Sans"/>
                  <a:sym typeface="Plus Jakarta Sans"/>
                </a:rPr>
                <a:t>Tool: LLM</a:t>
              </a:r>
              <a:endParaRPr sz="1000">
                <a:solidFill>
                  <a:schemeClr val="dk1"/>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Solves: more efficiently  create the content needed to describe plans and inform the public</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Side Effect: staff can focus more time on resident interactions</a:t>
              </a:r>
              <a:endParaRPr sz="1000">
                <a:latin typeface="Plus Jakarta Sans"/>
                <a:ea typeface="Plus Jakarta Sans"/>
                <a:cs typeface="Plus Jakarta Sans"/>
                <a:sym typeface="Plus Jakarta Sans"/>
              </a:endParaRPr>
            </a:p>
          </p:txBody>
        </p:sp>
        <p:cxnSp>
          <p:nvCxnSpPr>
            <p:cNvPr id="324" name="Google Shape;324;p41"/>
            <p:cNvCxnSpPr/>
            <p:nvPr/>
          </p:nvCxnSpPr>
          <p:spPr>
            <a:xfrm>
              <a:off x="575457" y="2280013"/>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325" name="Google Shape;325;p41"/>
          <p:cNvGrpSpPr/>
          <p:nvPr/>
        </p:nvGrpSpPr>
        <p:grpSpPr>
          <a:xfrm>
            <a:off x="3388650" y="1511138"/>
            <a:ext cx="2366700" cy="2881763"/>
            <a:chOff x="3388650" y="2273138"/>
            <a:chExt cx="2366700" cy="2881763"/>
          </a:xfrm>
        </p:grpSpPr>
        <p:sp>
          <p:nvSpPr>
            <p:cNvPr id="326" name="Google Shape;326;p41"/>
            <p:cNvSpPr txBox="1"/>
            <p:nvPr/>
          </p:nvSpPr>
          <p:spPr>
            <a:xfrm>
              <a:off x="3388650" y="2461200"/>
              <a:ext cx="2366700" cy="2693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b="1" lang="en-US" sz="1200">
                  <a:latin typeface="Plus Jakarta Sans"/>
                  <a:ea typeface="Plus Jakarta Sans"/>
                  <a:cs typeface="Plus Jakarta Sans"/>
                  <a:sym typeface="Plus Jakarta Sans"/>
                </a:rPr>
                <a:t>Automated Analysis</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Tool: NLP</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Solves: Now that we’ve spent years collecting more data, how do we get value out of that data, especially qualitative feedback?</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Side Effect: Discover unknown themes and challenges</a:t>
              </a:r>
              <a:endParaRPr b="1" sz="1200">
                <a:solidFill>
                  <a:srgbClr val="290A33"/>
                </a:solidFill>
                <a:latin typeface="Inter"/>
                <a:ea typeface="Inter"/>
                <a:cs typeface="Inter"/>
                <a:sym typeface="Inter"/>
              </a:endParaRPr>
            </a:p>
          </p:txBody>
        </p:sp>
        <p:cxnSp>
          <p:nvCxnSpPr>
            <p:cNvPr id="327" name="Google Shape;327;p41"/>
            <p:cNvCxnSpPr/>
            <p:nvPr/>
          </p:nvCxnSpPr>
          <p:spPr>
            <a:xfrm>
              <a:off x="3505303" y="2273138"/>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328" name="Google Shape;328;p41"/>
          <p:cNvGrpSpPr/>
          <p:nvPr/>
        </p:nvGrpSpPr>
        <p:grpSpPr>
          <a:xfrm>
            <a:off x="6170175" y="1518013"/>
            <a:ext cx="2366700" cy="2465963"/>
            <a:chOff x="6194525" y="2280013"/>
            <a:chExt cx="2366700" cy="2465963"/>
          </a:xfrm>
        </p:grpSpPr>
        <p:sp>
          <p:nvSpPr>
            <p:cNvPr id="329" name="Google Shape;329;p41"/>
            <p:cNvSpPr txBox="1"/>
            <p:nvPr/>
          </p:nvSpPr>
          <p:spPr>
            <a:xfrm>
              <a:off x="6194525" y="2468075"/>
              <a:ext cx="2366700" cy="227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Modelling</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Tool: ML</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Solves: Anticipate need for schools, public works infrastructure, transportation, housing, policing, and health care using pre-existing models</a:t>
              </a:r>
              <a:endParaRPr sz="1200">
                <a:solidFill>
                  <a:srgbClr val="191824"/>
                </a:solidFill>
                <a:latin typeface="Plus Jakarta Sans"/>
                <a:ea typeface="Plus Jakarta Sans"/>
                <a:cs typeface="Plus Jakarta Sans"/>
                <a:sym typeface="Plus Jakarta Sans"/>
              </a:endParaRPr>
            </a:p>
          </p:txBody>
        </p:sp>
        <p:cxnSp>
          <p:nvCxnSpPr>
            <p:cNvPr id="330" name="Google Shape;330;p41"/>
            <p:cNvCxnSpPr/>
            <p:nvPr/>
          </p:nvCxnSpPr>
          <p:spPr>
            <a:xfrm>
              <a:off x="6315564" y="2280013"/>
              <a:ext cx="470700" cy="0"/>
            </a:xfrm>
            <a:prstGeom prst="straightConnector1">
              <a:avLst/>
            </a:prstGeom>
            <a:noFill/>
            <a:ln cap="flat" cmpd="sng" w="38100">
              <a:solidFill>
                <a:srgbClr val="3BD1BB"/>
              </a:solidFill>
              <a:prstDash val="solid"/>
              <a:round/>
              <a:headEnd len="med" w="med" type="none"/>
              <a:tailEnd len="med" w="med" type="none"/>
            </a:ln>
          </p:spPr>
        </p:cxnSp>
      </p:grpSp>
      <p:sp>
        <p:nvSpPr>
          <p:cNvPr id="331" name="Google Shape;331;p41"/>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36" name="Shape 336"/>
        <p:cNvGrpSpPr/>
        <p:nvPr/>
      </p:nvGrpSpPr>
      <p:grpSpPr>
        <a:xfrm>
          <a:off x="0" y="0"/>
          <a:ext cx="0" cy="0"/>
          <a:chOff x="0" y="0"/>
          <a:chExt cx="0" cy="0"/>
        </a:xfrm>
      </p:grpSpPr>
      <p:sp>
        <p:nvSpPr>
          <p:cNvPr id="337" name="Google Shape;337;p42"/>
          <p:cNvSpPr txBox="1"/>
          <p:nvPr/>
        </p:nvSpPr>
        <p:spPr>
          <a:xfrm>
            <a:off x="479000" y="451175"/>
            <a:ext cx="6948900" cy="485100"/>
          </a:xfrm>
          <a:prstGeom prst="rect">
            <a:avLst/>
          </a:prstGeom>
          <a:noFill/>
          <a:ln>
            <a:noFill/>
          </a:ln>
        </p:spPr>
        <p:txBody>
          <a:bodyPr anchorCtr="0" anchor="t" bIns="26775" lIns="26775" spcFirstLastPara="1" rIns="26775" wrap="square" tIns="26775">
            <a:spAutoFit/>
          </a:bodyPr>
          <a:lstStyle/>
          <a:p>
            <a:pPr indent="0" lvl="0" marL="0" rtl="0" algn="l">
              <a:lnSpc>
                <a:spcPct val="115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How can AI help in Strategic Planning?</a:t>
            </a:r>
            <a:endParaRPr sz="2800">
              <a:latin typeface="Plus Jakarta Sans SemiBold"/>
              <a:ea typeface="Plus Jakarta Sans SemiBold"/>
              <a:cs typeface="Plus Jakarta Sans SemiBold"/>
              <a:sym typeface="Plus Jakarta Sans SemiBold"/>
            </a:endParaRPr>
          </a:p>
        </p:txBody>
      </p:sp>
      <p:sp>
        <p:nvSpPr>
          <p:cNvPr id="338" name="Google Shape;338;p42"/>
          <p:cNvSpPr txBox="1"/>
          <p:nvPr/>
        </p:nvSpPr>
        <p:spPr>
          <a:xfrm>
            <a:off x="479000" y="1175950"/>
            <a:ext cx="4336500" cy="23088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Predictive Analytics</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Data Mining</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Urban Analytics</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Financial Forecasting</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Sentiment Analytics</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Climate Modeling</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Zoning Optimization</a:t>
            </a:r>
            <a:endParaRPr sz="1200">
              <a:solidFill>
                <a:srgbClr val="0D0C12"/>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D0C12"/>
                </a:solidFill>
                <a:latin typeface="Plus Jakarta Sans"/>
                <a:ea typeface="Plus Jakarta Sans"/>
                <a:cs typeface="Plus Jakarta Sans"/>
                <a:sym typeface="Plus Jakarta Sans"/>
              </a:rPr>
              <a:t>Housing Demand Forecasting</a:t>
            </a:r>
            <a:endParaRPr sz="1200">
              <a:solidFill>
                <a:srgbClr val="0D0C12"/>
              </a:solidFill>
              <a:latin typeface="Plus Jakarta Sans"/>
              <a:ea typeface="Plus Jakarta Sans"/>
              <a:cs typeface="Plus Jakarta Sans"/>
              <a:sym typeface="Plus Jakarta Sans"/>
            </a:endParaRPr>
          </a:p>
        </p:txBody>
      </p:sp>
      <p:pic>
        <p:nvPicPr>
          <p:cNvPr id="339" name="Google Shape;339;p42"/>
          <p:cNvPicPr preferRelativeResize="0"/>
          <p:nvPr/>
        </p:nvPicPr>
        <p:blipFill>
          <a:blip r:embed="rId3">
            <a:alphaModFix/>
          </a:blip>
          <a:stretch>
            <a:fillRect/>
          </a:stretch>
        </p:blipFill>
        <p:spPr>
          <a:xfrm>
            <a:off x="5807750" y="1835036"/>
            <a:ext cx="2912250" cy="1993925"/>
          </a:xfrm>
          <a:prstGeom prst="rect">
            <a:avLst/>
          </a:prstGeom>
          <a:noFill/>
          <a:ln>
            <a:noFill/>
          </a:ln>
        </p:spPr>
      </p:pic>
      <p:sp>
        <p:nvSpPr>
          <p:cNvPr id="340" name="Google Shape;340;p42"/>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344" name="Shape 344"/>
        <p:cNvGrpSpPr/>
        <p:nvPr/>
      </p:nvGrpSpPr>
      <p:grpSpPr>
        <a:xfrm>
          <a:off x="0" y="0"/>
          <a:ext cx="0" cy="0"/>
          <a:chOff x="0" y="0"/>
          <a:chExt cx="0" cy="0"/>
        </a:xfrm>
      </p:grpSpPr>
      <p:sp>
        <p:nvSpPr>
          <p:cNvPr id="345" name="Google Shape;345;p43"/>
          <p:cNvSpPr txBox="1"/>
          <p:nvPr>
            <p:ph idx="4294967295" type="subTitle"/>
          </p:nvPr>
        </p:nvSpPr>
        <p:spPr>
          <a:xfrm>
            <a:off x="457200" y="3420700"/>
            <a:ext cx="3438600" cy="184800"/>
          </a:xfrm>
          <a:prstGeom prst="rect">
            <a:avLst/>
          </a:prstGeom>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1300"/>
              <a:buFont typeface="Helvetica Neue"/>
              <a:buNone/>
            </a:pPr>
            <a:r>
              <a:rPr lang="en-US" sz="1200">
                <a:solidFill>
                  <a:srgbClr val="3BD1BB"/>
                </a:solidFill>
              </a:rPr>
              <a:t>From everyday uses to a new animal shelter</a:t>
            </a:r>
            <a:endParaRPr sz="1400">
              <a:solidFill>
                <a:srgbClr val="3BD1BB"/>
              </a:solidFill>
            </a:endParaRPr>
          </a:p>
        </p:txBody>
      </p:sp>
      <p:sp>
        <p:nvSpPr>
          <p:cNvPr id="346" name="Google Shape;346;p43"/>
          <p:cNvSpPr txBox="1"/>
          <p:nvPr>
            <p:ph idx="4294967295" type="ctrTitle"/>
          </p:nvPr>
        </p:nvSpPr>
        <p:spPr>
          <a:xfrm>
            <a:off x="457200" y="2656199"/>
            <a:ext cx="6719100" cy="591000"/>
          </a:xfrm>
          <a:prstGeom prst="rect">
            <a:avLst/>
          </a:prstGeom>
        </p:spPr>
        <p:txBody>
          <a:bodyPr anchorCtr="0" anchor="ctr"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Bullhead City, AZ</a:t>
            </a:r>
            <a:endParaRPr b="1" sz="4800">
              <a:solidFill>
                <a:srgbClr val="FFFBF2"/>
              </a:solidFill>
              <a:latin typeface="Plus Jakarta Sans"/>
              <a:ea typeface="Plus Jakarta Sans"/>
              <a:cs typeface="Plus Jakarta Sans"/>
              <a:sym typeface="Plus Jakarta Sans"/>
            </a:endParaRPr>
          </a:p>
        </p:txBody>
      </p:sp>
      <p:pic>
        <p:nvPicPr>
          <p:cNvPr id="347" name="Google Shape;347;p43"/>
          <p:cNvPicPr preferRelativeResize="0"/>
          <p:nvPr/>
        </p:nvPicPr>
        <p:blipFill>
          <a:blip r:embed="rId3">
            <a:alphaModFix/>
          </a:blip>
          <a:stretch>
            <a:fillRect/>
          </a:stretch>
        </p:blipFill>
        <p:spPr>
          <a:xfrm>
            <a:off x="7509800" y="296400"/>
            <a:ext cx="1329400" cy="1329400"/>
          </a:xfrm>
          <a:prstGeom prst="rect">
            <a:avLst/>
          </a:prstGeom>
          <a:noFill/>
          <a:ln>
            <a:noFill/>
          </a:ln>
        </p:spPr>
      </p:pic>
      <p:sp>
        <p:nvSpPr>
          <p:cNvPr id="348" name="Google Shape;348;p43"/>
          <p:cNvSpPr/>
          <p:nvPr/>
        </p:nvSpPr>
        <p:spPr>
          <a:xfrm>
            <a:off x="314875" y="227400"/>
            <a:ext cx="1329300" cy="346500"/>
          </a:xfrm>
          <a:prstGeom prst="rect">
            <a:avLst/>
          </a:prstGeom>
          <a:solidFill>
            <a:srgbClr val="1918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129" name="Shape 129"/>
        <p:cNvGrpSpPr/>
        <p:nvPr/>
      </p:nvGrpSpPr>
      <p:grpSpPr>
        <a:xfrm>
          <a:off x="0" y="0"/>
          <a:ext cx="0" cy="0"/>
          <a:chOff x="0" y="0"/>
          <a:chExt cx="0" cy="0"/>
        </a:xfrm>
      </p:grpSpPr>
      <p:sp>
        <p:nvSpPr>
          <p:cNvPr id="130" name="Google Shape;130;p26"/>
          <p:cNvSpPr txBox="1"/>
          <p:nvPr/>
        </p:nvSpPr>
        <p:spPr>
          <a:xfrm>
            <a:off x="457200" y="515400"/>
            <a:ext cx="3496200" cy="399000"/>
          </a:xfrm>
          <a:prstGeom prst="rect">
            <a:avLst/>
          </a:prstGeom>
          <a:noFill/>
          <a:ln>
            <a:noFill/>
          </a:ln>
        </p:spPr>
        <p:txBody>
          <a:bodyPr anchorCtr="0" anchor="t" bIns="26775" lIns="26775" spcFirstLastPara="1" rIns="26775" wrap="square" tIns="26775">
            <a:spAutoFit/>
          </a:bodyPr>
          <a:lstStyle/>
          <a:p>
            <a:pPr indent="0" lvl="0" marL="0" marR="0" rtl="0" algn="l">
              <a:lnSpc>
                <a:spcPct val="80000"/>
              </a:lnSpc>
              <a:spcBef>
                <a:spcPts val="0"/>
              </a:spcBef>
              <a:spcAft>
                <a:spcPts val="0"/>
              </a:spcAft>
              <a:buClr>
                <a:srgbClr val="250C31"/>
              </a:buClr>
              <a:buSzPts val="4100"/>
              <a:buFont typeface="Helvetica Neue"/>
              <a:buNone/>
            </a:pPr>
            <a:r>
              <a:rPr lang="en-US" sz="2800">
                <a:latin typeface="Plus Jakarta Sans SemiBold"/>
                <a:ea typeface="Plus Jakarta Sans SemiBold"/>
                <a:cs typeface="Plus Jakarta Sans SemiBold"/>
                <a:sym typeface="Plus Jakarta Sans SemiBold"/>
              </a:rPr>
              <a:t>Today’s Agenda</a:t>
            </a:r>
            <a:endParaRPr sz="2800">
              <a:latin typeface="Plus Jakarta Sans SemiBold"/>
              <a:ea typeface="Plus Jakarta Sans SemiBold"/>
              <a:cs typeface="Plus Jakarta Sans SemiBold"/>
              <a:sym typeface="Plus Jakarta Sans SemiBold"/>
            </a:endParaRPr>
          </a:p>
        </p:txBody>
      </p:sp>
      <p:sp>
        <p:nvSpPr>
          <p:cNvPr id="131" name="Google Shape;131;p26"/>
          <p:cNvSpPr txBox="1"/>
          <p:nvPr/>
        </p:nvSpPr>
        <p:spPr>
          <a:xfrm>
            <a:off x="539700" y="1724813"/>
            <a:ext cx="450900" cy="3810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50C31"/>
              </a:buClr>
              <a:buSzPts val="1400"/>
              <a:buFont typeface="Helvetica Neue"/>
              <a:buNone/>
            </a:pPr>
            <a:r>
              <a:rPr lang="en-US" sz="2800">
                <a:latin typeface="Plus Jakarta Sans Light"/>
                <a:ea typeface="Plus Jakarta Sans Light"/>
                <a:cs typeface="Plus Jakarta Sans Light"/>
                <a:sym typeface="Plus Jakarta Sans Light"/>
              </a:rPr>
              <a:t>01</a:t>
            </a:r>
            <a:endParaRPr sz="1900">
              <a:latin typeface="Plus Jakarta Sans Light"/>
              <a:ea typeface="Plus Jakarta Sans Light"/>
              <a:cs typeface="Plus Jakarta Sans Light"/>
              <a:sym typeface="Plus Jakarta Sans Light"/>
            </a:endParaRPr>
          </a:p>
        </p:txBody>
      </p:sp>
      <p:sp>
        <p:nvSpPr>
          <p:cNvPr id="132" name="Google Shape;132;p26"/>
          <p:cNvSpPr txBox="1"/>
          <p:nvPr/>
        </p:nvSpPr>
        <p:spPr>
          <a:xfrm>
            <a:off x="1073100" y="1684788"/>
            <a:ext cx="1370100" cy="54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1200">
                <a:latin typeface="Plus Jakarta Sans"/>
                <a:ea typeface="Plus Jakarta Sans"/>
                <a:cs typeface="Plus Jakarta Sans"/>
                <a:sym typeface="Plus Jakarta Sans"/>
              </a:rPr>
              <a:t>Opening Remarks</a:t>
            </a:r>
            <a:endParaRPr b="1" sz="1600">
              <a:latin typeface="Calibri"/>
              <a:ea typeface="Calibri"/>
              <a:cs typeface="Calibri"/>
              <a:sym typeface="Calibri"/>
            </a:endParaRPr>
          </a:p>
        </p:txBody>
      </p:sp>
      <p:sp>
        <p:nvSpPr>
          <p:cNvPr id="133" name="Google Shape;133;p26"/>
          <p:cNvSpPr txBox="1"/>
          <p:nvPr/>
        </p:nvSpPr>
        <p:spPr>
          <a:xfrm>
            <a:off x="539700" y="2372513"/>
            <a:ext cx="527100" cy="3810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50C31"/>
              </a:buClr>
              <a:buSzPts val="1400"/>
              <a:buFont typeface="Helvetica Neue"/>
              <a:buNone/>
            </a:pPr>
            <a:r>
              <a:rPr lang="en-US" sz="2800">
                <a:latin typeface="Plus Jakarta Sans Light"/>
                <a:ea typeface="Plus Jakarta Sans Light"/>
                <a:cs typeface="Plus Jakarta Sans Light"/>
                <a:sym typeface="Plus Jakarta Sans Light"/>
              </a:rPr>
              <a:t>02</a:t>
            </a:r>
            <a:endParaRPr sz="1900">
              <a:latin typeface="Plus Jakarta Sans Light"/>
              <a:ea typeface="Plus Jakarta Sans Light"/>
              <a:cs typeface="Plus Jakarta Sans Light"/>
              <a:sym typeface="Plus Jakarta Sans Light"/>
            </a:endParaRPr>
          </a:p>
        </p:txBody>
      </p:sp>
      <p:cxnSp>
        <p:nvCxnSpPr>
          <p:cNvPr id="134" name="Google Shape;134;p26"/>
          <p:cNvCxnSpPr/>
          <p:nvPr/>
        </p:nvCxnSpPr>
        <p:spPr>
          <a:xfrm>
            <a:off x="457200" y="2372513"/>
            <a:ext cx="0" cy="381000"/>
          </a:xfrm>
          <a:prstGeom prst="straightConnector1">
            <a:avLst/>
          </a:prstGeom>
          <a:noFill/>
          <a:ln cap="flat" cmpd="sng" w="19050">
            <a:solidFill>
              <a:srgbClr val="3BD1BB"/>
            </a:solidFill>
            <a:prstDash val="solid"/>
            <a:round/>
            <a:headEnd len="med" w="med" type="none"/>
            <a:tailEnd len="med" w="med" type="none"/>
          </a:ln>
        </p:spPr>
      </p:cxnSp>
      <p:sp>
        <p:nvSpPr>
          <p:cNvPr id="135" name="Google Shape;135;p26"/>
          <p:cNvSpPr txBox="1"/>
          <p:nvPr/>
        </p:nvSpPr>
        <p:spPr>
          <a:xfrm>
            <a:off x="1146450" y="2495825"/>
            <a:ext cx="916500" cy="22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AI 101</a:t>
            </a:r>
            <a:endParaRPr b="1" sz="1600">
              <a:latin typeface="Calibri"/>
              <a:ea typeface="Calibri"/>
              <a:cs typeface="Calibri"/>
              <a:sym typeface="Calibri"/>
            </a:endParaRPr>
          </a:p>
        </p:txBody>
      </p:sp>
      <p:cxnSp>
        <p:nvCxnSpPr>
          <p:cNvPr id="136" name="Google Shape;136;p26"/>
          <p:cNvCxnSpPr/>
          <p:nvPr/>
        </p:nvCxnSpPr>
        <p:spPr>
          <a:xfrm>
            <a:off x="457200" y="1724813"/>
            <a:ext cx="0" cy="381000"/>
          </a:xfrm>
          <a:prstGeom prst="straightConnector1">
            <a:avLst/>
          </a:prstGeom>
          <a:noFill/>
          <a:ln cap="flat" cmpd="sng" w="19050">
            <a:solidFill>
              <a:srgbClr val="3BD1BB"/>
            </a:solidFill>
            <a:prstDash val="solid"/>
            <a:round/>
            <a:headEnd len="med" w="med" type="none"/>
            <a:tailEnd len="med" w="med" type="none"/>
          </a:ln>
        </p:spPr>
      </p:cxnSp>
      <p:sp>
        <p:nvSpPr>
          <p:cNvPr id="137" name="Google Shape;137;p26"/>
          <p:cNvSpPr txBox="1"/>
          <p:nvPr/>
        </p:nvSpPr>
        <p:spPr>
          <a:xfrm>
            <a:off x="539700" y="3001163"/>
            <a:ext cx="527100" cy="3810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50C31"/>
              </a:buClr>
              <a:buSzPts val="1400"/>
              <a:buFont typeface="Helvetica Neue"/>
              <a:buNone/>
            </a:pPr>
            <a:r>
              <a:rPr lang="en-US" sz="2800">
                <a:latin typeface="Plus Jakarta Sans Light"/>
                <a:ea typeface="Plus Jakarta Sans Light"/>
                <a:cs typeface="Plus Jakarta Sans Light"/>
                <a:sym typeface="Plus Jakarta Sans Light"/>
              </a:rPr>
              <a:t>03</a:t>
            </a:r>
            <a:endParaRPr sz="1900">
              <a:latin typeface="Plus Jakarta Sans Light"/>
              <a:ea typeface="Plus Jakarta Sans Light"/>
              <a:cs typeface="Plus Jakarta Sans Light"/>
              <a:sym typeface="Plus Jakarta Sans Light"/>
            </a:endParaRPr>
          </a:p>
        </p:txBody>
      </p:sp>
      <p:cxnSp>
        <p:nvCxnSpPr>
          <p:cNvPr id="138" name="Google Shape;138;p26"/>
          <p:cNvCxnSpPr/>
          <p:nvPr/>
        </p:nvCxnSpPr>
        <p:spPr>
          <a:xfrm>
            <a:off x="457200" y="3001163"/>
            <a:ext cx="0" cy="381000"/>
          </a:xfrm>
          <a:prstGeom prst="straightConnector1">
            <a:avLst/>
          </a:prstGeom>
          <a:noFill/>
          <a:ln cap="flat" cmpd="sng" w="19050">
            <a:solidFill>
              <a:srgbClr val="3BD1BB"/>
            </a:solidFill>
            <a:prstDash val="solid"/>
            <a:round/>
            <a:headEnd len="med" w="med" type="none"/>
            <a:tailEnd len="med" w="med" type="none"/>
          </a:ln>
        </p:spPr>
      </p:cxnSp>
      <p:sp>
        <p:nvSpPr>
          <p:cNvPr id="139" name="Google Shape;139;p26"/>
          <p:cNvSpPr txBox="1"/>
          <p:nvPr/>
        </p:nvSpPr>
        <p:spPr>
          <a:xfrm>
            <a:off x="1091400" y="3606425"/>
            <a:ext cx="1181100" cy="4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Plus Jakarta Sans"/>
                <a:ea typeface="Plus Jakarta Sans"/>
                <a:cs typeface="Plus Jakarta Sans"/>
                <a:sym typeface="Plus Jakarta Sans"/>
              </a:rPr>
              <a:t>Nantucket, MA </a:t>
            </a:r>
            <a:endParaRPr b="1" sz="1600">
              <a:latin typeface="Calibri"/>
              <a:ea typeface="Calibri"/>
              <a:cs typeface="Calibri"/>
              <a:sym typeface="Calibri"/>
            </a:endParaRPr>
          </a:p>
        </p:txBody>
      </p:sp>
      <p:sp>
        <p:nvSpPr>
          <p:cNvPr id="140" name="Google Shape;140;p26"/>
          <p:cNvSpPr txBox="1"/>
          <p:nvPr/>
        </p:nvSpPr>
        <p:spPr>
          <a:xfrm>
            <a:off x="539700" y="3648875"/>
            <a:ext cx="556500" cy="3810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50C31"/>
              </a:buClr>
              <a:buSzPts val="1400"/>
              <a:buFont typeface="Helvetica Neue"/>
              <a:buNone/>
            </a:pPr>
            <a:r>
              <a:rPr lang="en-US" sz="2800">
                <a:latin typeface="Plus Jakarta Sans Light"/>
                <a:ea typeface="Plus Jakarta Sans Light"/>
                <a:cs typeface="Plus Jakarta Sans Light"/>
                <a:sym typeface="Plus Jakarta Sans Light"/>
              </a:rPr>
              <a:t>04</a:t>
            </a:r>
            <a:endParaRPr sz="1900">
              <a:latin typeface="Plus Jakarta Sans Light"/>
              <a:ea typeface="Plus Jakarta Sans Light"/>
              <a:cs typeface="Plus Jakarta Sans Light"/>
              <a:sym typeface="Plus Jakarta Sans Light"/>
            </a:endParaRPr>
          </a:p>
        </p:txBody>
      </p:sp>
      <p:sp>
        <p:nvSpPr>
          <p:cNvPr id="141" name="Google Shape;141;p26"/>
          <p:cNvSpPr txBox="1"/>
          <p:nvPr/>
        </p:nvSpPr>
        <p:spPr>
          <a:xfrm>
            <a:off x="1117050" y="2989475"/>
            <a:ext cx="12822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Plus Jakarta Sans"/>
                <a:ea typeface="Plus Jakarta Sans"/>
                <a:cs typeface="Plus Jakarta Sans"/>
                <a:sym typeface="Plus Jakarta Sans"/>
              </a:rPr>
              <a:t>Bullhead City, AZ</a:t>
            </a:r>
            <a:endParaRPr b="1" sz="1200">
              <a:latin typeface="Plus Jakarta Sans"/>
              <a:ea typeface="Plus Jakarta Sans"/>
              <a:cs typeface="Plus Jakarta Sans"/>
              <a:sym typeface="Plus Jakarta Sans"/>
            </a:endParaRPr>
          </a:p>
        </p:txBody>
      </p:sp>
      <p:cxnSp>
        <p:nvCxnSpPr>
          <p:cNvPr id="142" name="Google Shape;142;p26"/>
          <p:cNvCxnSpPr/>
          <p:nvPr/>
        </p:nvCxnSpPr>
        <p:spPr>
          <a:xfrm>
            <a:off x="457200" y="3648863"/>
            <a:ext cx="0" cy="381000"/>
          </a:xfrm>
          <a:prstGeom prst="straightConnector1">
            <a:avLst/>
          </a:prstGeom>
          <a:noFill/>
          <a:ln cap="flat" cmpd="sng" w="19050">
            <a:solidFill>
              <a:srgbClr val="3BD1BB"/>
            </a:solidFill>
            <a:prstDash val="solid"/>
            <a:round/>
            <a:headEnd len="med" w="med" type="none"/>
            <a:tailEnd len="med" w="med" type="none"/>
          </a:ln>
        </p:spPr>
      </p:cxnSp>
      <p:sp>
        <p:nvSpPr>
          <p:cNvPr id="143" name="Google Shape;143;p26"/>
          <p:cNvSpPr txBox="1"/>
          <p:nvPr/>
        </p:nvSpPr>
        <p:spPr>
          <a:xfrm>
            <a:off x="2825700" y="1724825"/>
            <a:ext cx="706800" cy="381000"/>
          </a:xfrm>
          <a:prstGeom prst="rect">
            <a:avLst/>
          </a:prstGeom>
          <a:noFill/>
          <a:ln>
            <a:noFill/>
          </a:ln>
        </p:spPr>
        <p:txBody>
          <a:bodyPr anchorCtr="0" anchor="t" bIns="26775" lIns="26775" spcFirstLastPara="1" rIns="26775" wrap="square" tIns="26775">
            <a:noAutofit/>
          </a:bodyPr>
          <a:lstStyle/>
          <a:p>
            <a:pPr indent="0" lvl="0" marL="0" marR="0" rtl="0" algn="l">
              <a:lnSpc>
                <a:spcPct val="100000"/>
              </a:lnSpc>
              <a:spcBef>
                <a:spcPts val="0"/>
              </a:spcBef>
              <a:spcAft>
                <a:spcPts val="0"/>
              </a:spcAft>
              <a:buClr>
                <a:srgbClr val="250C31"/>
              </a:buClr>
              <a:buSzPts val="1400"/>
              <a:buFont typeface="Helvetica Neue"/>
              <a:buNone/>
            </a:pPr>
            <a:r>
              <a:rPr lang="en-US" sz="2800">
                <a:latin typeface="Plus Jakarta Sans Light"/>
                <a:ea typeface="Plus Jakarta Sans Light"/>
                <a:cs typeface="Plus Jakarta Sans Light"/>
                <a:sym typeface="Plus Jakarta Sans Light"/>
              </a:rPr>
              <a:t>05</a:t>
            </a:r>
            <a:endParaRPr sz="1900">
              <a:latin typeface="Plus Jakarta Sans Light"/>
              <a:ea typeface="Plus Jakarta Sans Light"/>
              <a:cs typeface="Plus Jakarta Sans Light"/>
              <a:sym typeface="Plus Jakarta Sans Light"/>
            </a:endParaRPr>
          </a:p>
        </p:txBody>
      </p:sp>
      <p:cxnSp>
        <p:nvCxnSpPr>
          <p:cNvPr id="144" name="Google Shape;144;p26"/>
          <p:cNvCxnSpPr/>
          <p:nvPr/>
        </p:nvCxnSpPr>
        <p:spPr>
          <a:xfrm>
            <a:off x="2743200" y="1724813"/>
            <a:ext cx="0" cy="381000"/>
          </a:xfrm>
          <a:prstGeom prst="straightConnector1">
            <a:avLst/>
          </a:prstGeom>
          <a:noFill/>
          <a:ln cap="flat" cmpd="sng" w="19050">
            <a:solidFill>
              <a:srgbClr val="3BD1BB"/>
            </a:solidFill>
            <a:prstDash val="solid"/>
            <a:round/>
            <a:headEnd len="med" w="med" type="none"/>
            <a:tailEnd len="med" w="med" type="none"/>
          </a:ln>
        </p:spPr>
      </p:cxnSp>
      <p:sp>
        <p:nvSpPr>
          <p:cNvPr id="145" name="Google Shape;145;p26"/>
          <p:cNvSpPr txBox="1"/>
          <p:nvPr/>
        </p:nvSpPr>
        <p:spPr>
          <a:xfrm>
            <a:off x="3377700" y="1843500"/>
            <a:ext cx="762000" cy="2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Plus Jakarta Sans"/>
                <a:ea typeface="Plus Jakarta Sans"/>
                <a:cs typeface="Plus Jakarta Sans"/>
                <a:sym typeface="Plus Jakarta Sans"/>
              </a:rPr>
              <a:t>Q&amp;A</a:t>
            </a:r>
            <a:endParaRPr sz="16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53" name="Shape 353"/>
        <p:cNvGrpSpPr/>
        <p:nvPr/>
      </p:nvGrpSpPr>
      <p:grpSpPr>
        <a:xfrm>
          <a:off x="0" y="0"/>
          <a:ext cx="0" cy="0"/>
          <a:chOff x="0" y="0"/>
          <a:chExt cx="0" cy="0"/>
        </a:xfrm>
      </p:grpSpPr>
      <p:sp>
        <p:nvSpPr>
          <p:cNvPr id="354" name="Google Shape;354;p44"/>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55" name="Google Shape;355;p44"/>
          <p:cNvSpPr txBox="1"/>
          <p:nvPr/>
        </p:nvSpPr>
        <p:spPr>
          <a:xfrm>
            <a:off x="457200" y="494100"/>
            <a:ext cx="65370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AI in our everyday lives</a:t>
            </a:r>
            <a:endParaRPr i="1" sz="1300">
              <a:latin typeface="Plus Jakarta Sans SemiBold"/>
              <a:ea typeface="Plus Jakarta Sans SemiBold"/>
              <a:cs typeface="Plus Jakarta Sans SemiBold"/>
              <a:sym typeface="Plus Jakarta Sans SemiBold"/>
            </a:endParaRPr>
          </a:p>
        </p:txBody>
      </p:sp>
      <p:pic>
        <p:nvPicPr>
          <p:cNvPr descr="A box of food&#10;&#10;Description automatically generated with low confidence" id="356" name="Google Shape;356;p44"/>
          <p:cNvPicPr preferRelativeResize="0"/>
          <p:nvPr/>
        </p:nvPicPr>
        <p:blipFill>
          <a:blip r:embed="rId3">
            <a:alphaModFix/>
          </a:blip>
          <a:stretch>
            <a:fillRect/>
          </a:stretch>
        </p:blipFill>
        <p:spPr>
          <a:xfrm>
            <a:off x="2464575" y="1288775"/>
            <a:ext cx="1863173" cy="2567500"/>
          </a:xfrm>
          <a:prstGeom prst="rect">
            <a:avLst/>
          </a:prstGeom>
          <a:noFill/>
          <a:ln>
            <a:noFill/>
          </a:ln>
        </p:spPr>
      </p:pic>
      <p:pic>
        <p:nvPicPr>
          <p:cNvPr descr="A picture containing text&#10;&#10;Description automatically generated" id="357" name="Google Shape;357;p44"/>
          <p:cNvPicPr preferRelativeResize="0"/>
          <p:nvPr/>
        </p:nvPicPr>
        <p:blipFill>
          <a:blip r:embed="rId4">
            <a:alphaModFix/>
          </a:blip>
          <a:stretch>
            <a:fillRect/>
          </a:stretch>
        </p:blipFill>
        <p:spPr>
          <a:xfrm>
            <a:off x="4793141" y="1288775"/>
            <a:ext cx="1886284" cy="2567501"/>
          </a:xfrm>
          <a:prstGeom prst="rect">
            <a:avLst/>
          </a:prstGeom>
          <a:noFill/>
          <a:ln>
            <a:noFill/>
          </a:ln>
        </p:spPr>
      </p:pic>
      <p:sp>
        <p:nvSpPr>
          <p:cNvPr id="358" name="Google Shape;358;p44"/>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63" name="Shape 363"/>
        <p:cNvGrpSpPr/>
        <p:nvPr/>
      </p:nvGrpSpPr>
      <p:grpSpPr>
        <a:xfrm>
          <a:off x="0" y="0"/>
          <a:ext cx="0" cy="0"/>
          <a:chOff x="0" y="0"/>
          <a:chExt cx="0" cy="0"/>
        </a:xfrm>
      </p:grpSpPr>
      <p:sp>
        <p:nvSpPr>
          <p:cNvPr id="364" name="Google Shape;364;p45"/>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65" name="Google Shape;365;p45"/>
          <p:cNvSpPr txBox="1"/>
          <p:nvPr/>
        </p:nvSpPr>
        <p:spPr>
          <a:xfrm>
            <a:off x="457200" y="494100"/>
            <a:ext cx="65370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AI in our everyday lives</a:t>
            </a:r>
            <a:endParaRPr i="1" sz="1300">
              <a:latin typeface="Plus Jakarta Sans SemiBold"/>
              <a:ea typeface="Plus Jakarta Sans SemiBold"/>
              <a:cs typeface="Plus Jakarta Sans SemiBold"/>
              <a:sym typeface="Plus Jakarta Sans SemiBold"/>
            </a:endParaRPr>
          </a:p>
        </p:txBody>
      </p:sp>
      <p:sp>
        <p:nvSpPr>
          <p:cNvPr id="366" name="Google Shape;366;p45"/>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descr="The next marvelous advancement is here.&#10;&#10;Watch a special look from #TheCreator and experience the movie only in theaters September 29. &#10;Get tickets now: www.fandango.com/TheCreator" id="367" name="Google Shape;367;p45" title="The Creator | Special Look | 20th Century Studios">
            <a:hlinkClick r:id="rId3"/>
          </p:cNvPr>
          <p:cNvPicPr preferRelativeResize="0"/>
          <p:nvPr/>
        </p:nvPicPr>
        <p:blipFill>
          <a:blip r:embed="rId4">
            <a:alphaModFix/>
          </a:blip>
          <a:stretch>
            <a:fillRect/>
          </a:stretch>
        </p:blipFill>
        <p:spPr>
          <a:xfrm>
            <a:off x="2528975" y="1423338"/>
            <a:ext cx="4086050" cy="229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72" name="Shape 372"/>
        <p:cNvGrpSpPr/>
        <p:nvPr/>
      </p:nvGrpSpPr>
      <p:grpSpPr>
        <a:xfrm>
          <a:off x="0" y="0"/>
          <a:ext cx="0" cy="0"/>
          <a:chOff x="0" y="0"/>
          <a:chExt cx="0" cy="0"/>
        </a:xfrm>
      </p:grpSpPr>
      <p:sp>
        <p:nvSpPr>
          <p:cNvPr id="373" name="Google Shape;373;p46"/>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74" name="Google Shape;374;p46"/>
          <p:cNvSpPr txBox="1"/>
          <p:nvPr/>
        </p:nvSpPr>
        <p:spPr>
          <a:xfrm>
            <a:off x="457200" y="494100"/>
            <a:ext cx="65370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solidFill>
                  <a:srgbClr val="250C31"/>
                </a:solidFill>
                <a:latin typeface="Plus Jakarta Sans SemiBold"/>
                <a:ea typeface="Plus Jakarta Sans SemiBold"/>
                <a:cs typeface="Plus Jakarta Sans SemiBold"/>
                <a:sym typeface="Plus Jakarta Sans SemiBold"/>
              </a:rPr>
              <a:t>AI in our everyday lives…an example</a:t>
            </a:r>
            <a:endParaRPr i="1" sz="1300">
              <a:solidFill>
                <a:srgbClr val="250C31"/>
              </a:solidFill>
              <a:latin typeface="Plus Jakarta Sans SemiBold"/>
              <a:ea typeface="Plus Jakarta Sans SemiBold"/>
              <a:cs typeface="Plus Jakarta Sans SemiBold"/>
              <a:sym typeface="Plus Jakarta Sans SemiBold"/>
            </a:endParaRPr>
          </a:p>
        </p:txBody>
      </p:sp>
      <p:sp>
        <p:nvSpPr>
          <p:cNvPr id="375" name="Google Shape;375;p46"/>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376" name="Google Shape;376;p46">
            <a:hlinkClick r:id="rId3"/>
          </p:cNvPr>
          <p:cNvPicPr preferRelativeResize="0"/>
          <p:nvPr/>
        </p:nvPicPr>
        <p:blipFill>
          <a:blip r:embed="rId4">
            <a:alphaModFix/>
          </a:blip>
          <a:stretch>
            <a:fillRect/>
          </a:stretch>
        </p:blipFill>
        <p:spPr>
          <a:xfrm>
            <a:off x="3334063" y="1334600"/>
            <a:ext cx="2475873" cy="24758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381" name="Shape 381"/>
        <p:cNvGrpSpPr/>
        <p:nvPr/>
      </p:nvGrpSpPr>
      <p:grpSpPr>
        <a:xfrm>
          <a:off x="0" y="0"/>
          <a:ext cx="0" cy="0"/>
          <a:chOff x="0" y="0"/>
          <a:chExt cx="0" cy="0"/>
        </a:xfrm>
      </p:grpSpPr>
      <p:grpSp>
        <p:nvGrpSpPr>
          <p:cNvPr id="382" name="Google Shape;382;p47"/>
          <p:cNvGrpSpPr/>
          <p:nvPr/>
        </p:nvGrpSpPr>
        <p:grpSpPr>
          <a:xfrm>
            <a:off x="11135542" y="-1102876"/>
            <a:ext cx="4950110" cy="811513"/>
            <a:chOff x="1740920" y="2688074"/>
            <a:chExt cx="4950110" cy="811513"/>
          </a:xfrm>
        </p:grpSpPr>
        <p:pic>
          <p:nvPicPr>
            <p:cNvPr id="383" name="Google Shape;383;p47"/>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384" name="Google Shape;384;p47"/>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385" name="Google Shape;385;p47"/>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386" name="Google Shape;386;p47"/>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387" name="Google Shape;387;p47"/>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388" name="Google Shape;388;p47"/>
          <p:cNvSpPr txBox="1"/>
          <p:nvPr/>
        </p:nvSpPr>
        <p:spPr>
          <a:xfrm>
            <a:off x="458950" y="488425"/>
            <a:ext cx="3773400" cy="4965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Bullhead City’s</a:t>
            </a:r>
            <a:endParaRPr sz="2800">
              <a:latin typeface="Plus Jakarta Sans SemiBold"/>
              <a:ea typeface="Plus Jakarta Sans SemiBold"/>
              <a:cs typeface="Plus Jakarta Sans SemiBold"/>
              <a:sym typeface="Plus Jakarta Sans SemiBold"/>
            </a:endParaRPr>
          </a:p>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new animal shelter</a:t>
            </a:r>
            <a:endParaRPr sz="2800">
              <a:latin typeface="Plus Jakarta Sans SemiBold"/>
              <a:ea typeface="Plus Jakarta Sans SemiBold"/>
              <a:cs typeface="Plus Jakarta Sans SemiBold"/>
              <a:sym typeface="Plus Jakarta Sans SemiBold"/>
            </a:endParaRPr>
          </a:p>
        </p:txBody>
      </p:sp>
      <p:sp>
        <p:nvSpPr>
          <p:cNvPr id="389" name="Google Shape;389;p47"/>
          <p:cNvSpPr txBox="1"/>
          <p:nvPr/>
        </p:nvSpPr>
        <p:spPr>
          <a:xfrm>
            <a:off x="457200" y="1905000"/>
            <a:ext cx="3906600" cy="1490400"/>
          </a:xfrm>
          <a:prstGeom prst="rect">
            <a:avLst/>
          </a:prstGeom>
          <a:noFill/>
          <a:ln>
            <a:noFill/>
          </a:ln>
        </p:spPr>
        <p:txBody>
          <a:bodyPr anchorCtr="0" anchor="t" bIns="17150" lIns="34300" spcFirstLastPara="1" rIns="34300" wrap="square" tIns="17150">
            <a:noAutofit/>
          </a:bodyPr>
          <a:lstStyle/>
          <a:p>
            <a:pPr indent="-304800" lvl="0" marL="457200" rtl="0" algn="l">
              <a:lnSpc>
                <a:spcPct val="150000"/>
              </a:lnSpc>
              <a:spcBef>
                <a:spcPts val="0"/>
              </a:spcBef>
              <a:spcAft>
                <a:spcPts val="0"/>
              </a:spcAft>
              <a:buClr>
                <a:srgbClr val="3BD1BB"/>
              </a:buClr>
              <a:buSzPts val="1200"/>
              <a:buFont typeface="Plus Jakarta Sans"/>
              <a:buChar char="●"/>
            </a:pPr>
            <a:r>
              <a:rPr lang="en-US" sz="1200">
                <a:solidFill>
                  <a:schemeClr val="dk1"/>
                </a:solidFill>
                <a:latin typeface="Plus Jakarta Sans"/>
                <a:ea typeface="Plus Jakarta Sans"/>
                <a:cs typeface="Plus Jakarta Sans"/>
                <a:sym typeface="Plus Jakarta Sans"/>
              </a:rPr>
              <a:t>The City purchased a 27,000 sq. ft. former newspaper building and is converting it to an animal shelter</a:t>
            </a:r>
            <a:endParaRPr sz="1200">
              <a:solidFill>
                <a:schemeClr val="dk1"/>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chemeClr val="dk1"/>
                </a:solidFill>
                <a:latin typeface="Plus Jakarta Sans"/>
                <a:ea typeface="Plus Jakarta Sans"/>
                <a:cs typeface="Plus Jakarta Sans"/>
                <a:sym typeface="Plus Jakarta Sans"/>
              </a:rPr>
              <a:t>Based on </a:t>
            </a:r>
            <a:r>
              <a:rPr lang="en-US" sz="1200">
                <a:solidFill>
                  <a:schemeClr val="dk1"/>
                </a:solidFill>
                <a:latin typeface="Plus Jakarta Sans"/>
                <a:ea typeface="Plus Jakarta Sans"/>
                <a:cs typeface="Plus Jakarta Sans"/>
                <a:sym typeface="Plus Jakarta Sans"/>
              </a:rPr>
              <a:t>survey results that showed that this was a priority for the community; there is a lack of veterinary services in the City</a:t>
            </a:r>
            <a:endParaRPr sz="1200">
              <a:solidFill>
                <a:schemeClr val="dk1"/>
              </a:solidFill>
              <a:latin typeface="Plus Jakarta Sans"/>
              <a:ea typeface="Plus Jakarta Sans"/>
              <a:cs typeface="Plus Jakarta Sans"/>
              <a:sym typeface="Plus Jakarta Sans"/>
            </a:endParaRPr>
          </a:p>
        </p:txBody>
      </p:sp>
      <p:sp>
        <p:nvSpPr>
          <p:cNvPr id="390" name="Google Shape;390;p47"/>
          <p:cNvSpPr txBox="1"/>
          <p:nvPr/>
        </p:nvSpPr>
        <p:spPr>
          <a:xfrm>
            <a:off x="457200" y="1600200"/>
            <a:ext cx="3906600" cy="290100"/>
          </a:xfrm>
          <a:prstGeom prst="rect">
            <a:avLst/>
          </a:prstGeom>
          <a:noFill/>
          <a:ln>
            <a:noFill/>
          </a:ln>
        </p:spPr>
        <p:txBody>
          <a:bodyPr anchorCtr="0" anchor="t" bIns="17150" lIns="34300" spcFirstLastPara="1" rIns="34300" wrap="square" tIns="17150">
            <a:noAutofit/>
          </a:bodyPr>
          <a:lstStyle/>
          <a:p>
            <a:pPr indent="0" lvl="0" marL="0" rtl="0" algn="l">
              <a:spcBef>
                <a:spcPts val="0"/>
              </a:spcBef>
              <a:spcAft>
                <a:spcPts val="0"/>
              </a:spcAft>
              <a:buClr>
                <a:schemeClr val="dk1"/>
              </a:buClr>
              <a:buSzPts val="1100"/>
              <a:buFont typeface="Arial"/>
              <a:buNone/>
            </a:pPr>
            <a:r>
              <a:rPr b="1" lang="en-US" sz="1200">
                <a:latin typeface="Plus Jakarta Sans"/>
                <a:ea typeface="Plus Jakarta Sans"/>
                <a:cs typeface="Plus Jakarta Sans"/>
                <a:sym typeface="Plus Jakarta Sans"/>
              </a:rPr>
              <a:t>Aligning </a:t>
            </a:r>
            <a:r>
              <a:rPr b="1" lang="en-US" sz="1200">
                <a:latin typeface="Plus Jakarta Sans"/>
                <a:ea typeface="Plus Jakarta Sans"/>
                <a:cs typeface="Plus Jakarta Sans"/>
                <a:sym typeface="Plus Jakarta Sans"/>
              </a:rPr>
              <a:t>projects</a:t>
            </a:r>
            <a:r>
              <a:rPr b="1" lang="en-US" sz="1200">
                <a:latin typeface="Plus Jakarta Sans"/>
                <a:ea typeface="Plus Jakarta Sans"/>
                <a:cs typeface="Plus Jakarta Sans"/>
                <a:sym typeface="Plus Jakarta Sans"/>
              </a:rPr>
              <a:t> with community priorities</a:t>
            </a:r>
            <a:endParaRPr b="1" sz="1200">
              <a:latin typeface="Plus Jakarta Sans"/>
              <a:ea typeface="Plus Jakarta Sans"/>
              <a:cs typeface="Plus Jakarta Sans"/>
              <a:sym typeface="Plus Jakarta Sans"/>
            </a:endParaRPr>
          </a:p>
        </p:txBody>
      </p:sp>
      <p:sp>
        <p:nvSpPr>
          <p:cNvPr id="391" name="Google Shape;391;p47"/>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descr="A picture containing text, sky, road, outdoor&#10;&#10;Description automatically generated" id="392" name="Google Shape;392;p47"/>
          <p:cNvPicPr preferRelativeResize="0"/>
          <p:nvPr/>
        </p:nvPicPr>
        <p:blipFill rotWithShape="1">
          <a:blip r:embed="rId6">
            <a:alphaModFix/>
          </a:blip>
          <a:srcRect b="16402" l="0" r="0" t="24274"/>
          <a:stretch/>
        </p:blipFill>
        <p:spPr>
          <a:xfrm>
            <a:off x="5075600" y="591000"/>
            <a:ext cx="3611199" cy="1606100"/>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28000"/>
              </a:srgbClr>
            </a:outerShdw>
          </a:effectLst>
        </p:spPr>
      </p:pic>
      <p:pic>
        <p:nvPicPr>
          <p:cNvPr descr="A picture containing sky, outdoor, ground, brick&#10;&#10;Description automatically generated" id="393" name="Google Shape;393;p47"/>
          <p:cNvPicPr preferRelativeResize="0"/>
          <p:nvPr/>
        </p:nvPicPr>
        <p:blipFill rotWithShape="1">
          <a:blip r:embed="rId7">
            <a:alphaModFix/>
          </a:blip>
          <a:srcRect b="27327" l="0" r="0" t="17874"/>
          <a:stretch/>
        </p:blipFill>
        <p:spPr>
          <a:xfrm>
            <a:off x="4757500" y="2353725"/>
            <a:ext cx="2930570" cy="2141874"/>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30000"/>
              </a:srgbClr>
            </a:outerShdw>
          </a:effectLst>
        </p:spPr>
      </p:pic>
      <p:pic>
        <p:nvPicPr>
          <p:cNvPr descr="A picture containing indoor, ceiling&#10;&#10;Description automatically generated" id="394" name="Google Shape;394;p47"/>
          <p:cNvPicPr preferRelativeResize="0"/>
          <p:nvPr/>
        </p:nvPicPr>
        <p:blipFill>
          <a:blip r:embed="rId8">
            <a:alphaModFix/>
          </a:blip>
          <a:stretch>
            <a:fillRect/>
          </a:stretch>
        </p:blipFill>
        <p:spPr>
          <a:xfrm>
            <a:off x="355600" y="1485900"/>
            <a:ext cx="2595849" cy="3459701"/>
          </a:xfrm>
          <a:prstGeom prst="rect">
            <a:avLst/>
          </a:prstGeom>
          <a:noFill/>
          <a:ln cap="flat" cmpd="sng" w="28575">
            <a:solidFill>
              <a:srgbClr val="FFFBF2"/>
            </a:solidFill>
            <a:prstDash val="solid"/>
            <a:round/>
            <a:headEnd len="sm" w="sm" type="none"/>
            <a:tailEnd len="sm" w="sm" type="none"/>
          </a:ln>
          <a:effectLst>
            <a:outerShdw blurRad="57150" rotWithShape="0" algn="bl" dir="5400000" dist="19050">
              <a:srgbClr val="000000">
                <a:alpha val="21000"/>
              </a:srgbClr>
            </a:outerShdw>
          </a:effectLst>
        </p:spPr>
      </p:pic>
      <p:pic>
        <p:nvPicPr>
          <p:cNvPr descr="A picture containing ground, building, floor&#10;&#10;Description automatically generated" id="395" name="Google Shape;395;p47"/>
          <p:cNvPicPr preferRelativeResize="0"/>
          <p:nvPr/>
        </p:nvPicPr>
        <p:blipFill>
          <a:blip r:embed="rId9">
            <a:alphaModFix/>
          </a:blip>
          <a:stretch>
            <a:fillRect/>
          </a:stretch>
        </p:blipFill>
        <p:spPr>
          <a:xfrm>
            <a:off x="2705100" y="1346208"/>
            <a:ext cx="4077291" cy="3061225"/>
          </a:xfrm>
          <a:prstGeom prst="rect">
            <a:avLst/>
          </a:prstGeom>
          <a:noFill/>
          <a:ln cap="flat" cmpd="sng" w="28575">
            <a:solidFill>
              <a:schemeClr val="l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00" name="Shape 400"/>
        <p:cNvGrpSpPr/>
        <p:nvPr/>
      </p:nvGrpSpPr>
      <p:grpSpPr>
        <a:xfrm>
          <a:off x="0" y="0"/>
          <a:ext cx="0" cy="0"/>
          <a:chOff x="0" y="0"/>
          <a:chExt cx="0" cy="0"/>
        </a:xfrm>
      </p:grpSpPr>
      <p:sp>
        <p:nvSpPr>
          <p:cNvPr id="401" name="Google Shape;401;p48"/>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02" name="Google Shape;402;p48"/>
          <p:cNvSpPr txBox="1"/>
          <p:nvPr/>
        </p:nvSpPr>
        <p:spPr>
          <a:xfrm>
            <a:off x="222275" y="451182"/>
            <a:ext cx="5329500" cy="8028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t/>
            </a:r>
            <a:endParaRPr sz="2800">
              <a:solidFill>
                <a:srgbClr val="000000"/>
              </a:solidFill>
              <a:latin typeface="Plus Jakarta Sans SemiBold"/>
              <a:ea typeface="Plus Jakarta Sans SemiBold"/>
              <a:cs typeface="Plus Jakarta Sans SemiBold"/>
              <a:sym typeface="Plus Jakarta Sans SemiBold"/>
            </a:endParaRPr>
          </a:p>
        </p:txBody>
      </p:sp>
      <p:sp>
        <p:nvSpPr>
          <p:cNvPr id="403" name="Google Shape;403;p48"/>
          <p:cNvSpPr txBox="1"/>
          <p:nvPr/>
        </p:nvSpPr>
        <p:spPr>
          <a:xfrm>
            <a:off x="457200" y="494100"/>
            <a:ext cx="37734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Analyzing and Utilizing Survey Data</a:t>
            </a:r>
            <a:endParaRPr sz="2800">
              <a:latin typeface="Plus Jakarta Sans SemiBold"/>
              <a:ea typeface="Plus Jakarta Sans SemiBold"/>
              <a:cs typeface="Plus Jakarta Sans SemiBold"/>
              <a:sym typeface="Plus Jakarta Sans SemiBold"/>
            </a:endParaRPr>
          </a:p>
        </p:txBody>
      </p:sp>
      <p:sp>
        <p:nvSpPr>
          <p:cNvPr id="404" name="Google Shape;404;p48"/>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405" name="Google Shape;405;p48"/>
          <p:cNvPicPr preferRelativeResize="0"/>
          <p:nvPr/>
        </p:nvPicPr>
        <p:blipFill>
          <a:blip r:embed="rId3">
            <a:alphaModFix/>
          </a:blip>
          <a:stretch>
            <a:fillRect/>
          </a:stretch>
        </p:blipFill>
        <p:spPr>
          <a:xfrm>
            <a:off x="5147075" y="880118"/>
            <a:ext cx="3539724" cy="3534682"/>
          </a:xfrm>
          <a:prstGeom prst="rect">
            <a:avLst/>
          </a:prstGeom>
          <a:noFill/>
          <a:ln>
            <a:noFill/>
          </a:ln>
        </p:spPr>
      </p:pic>
      <p:pic>
        <p:nvPicPr>
          <p:cNvPr id="406" name="Google Shape;406;p48"/>
          <p:cNvPicPr preferRelativeResize="0"/>
          <p:nvPr/>
        </p:nvPicPr>
        <p:blipFill rotWithShape="1">
          <a:blip r:embed="rId4">
            <a:alphaModFix/>
          </a:blip>
          <a:srcRect b="38045" l="1277" r="52605" t="10269"/>
          <a:stretch/>
        </p:blipFill>
        <p:spPr>
          <a:xfrm>
            <a:off x="457200" y="3213425"/>
            <a:ext cx="3943038" cy="1242075"/>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20000"/>
              </a:srgbClr>
            </a:outerShdw>
          </a:effectLst>
        </p:spPr>
      </p:pic>
      <p:pic>
        <p:nvPicPr>
          <p:cNvPr id="407" name="Google Shape;407;p48"/>
          <p:cNvPicPr preferRelativeResize="0"/>
          <p:nvPr/>
        </p:nvPicPr>
        <p:blipFill rotWithShape="1">
          <a:blip r:embed="rId5">
            <a:alphaModFix/>
          </a:blip>
          <a:srcRect b="6059" l="473" r="51704" t="19866"/>
          <a:stretch/>
        </p:blipFill>
        <p:spPr>
          <a:xfrm>
            <a:off x="457200" y="1463350"/>
            <a:ext cx="3539723" cy="1540700"/>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17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12" name="Shape 412"/>
        <p:cNvGrpSpPr/>
        <p:nvPr/>
      </p:nvGrpSpPr>
      <p:grpSpPr>
        <a:xfrm>
          <a:off x="0" y="0"/>
          <a:ext cx="0" cy="0"/>
          <a:chOff x="0" y="0"/>
          <a:chExt cx="0" cy="0"/>
        </a:xfrm>
      </p:grpSpPr>
      <p:sp>
        <p:nvSpPr>
          <p:cNvPr id="413" name="Google Shape;413;p49"/>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14" name="Google Shape;414;p49"/>
          <p:cNvSpPr txBox="1"/>
          <p:nvPr/>
        </p:nvSpPr>
        <p:spPr>
          <a:xfrm>
            <a:off x="457200" y="494100"/>
            <a:ext cx="65370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solidFill>
                  <a:srgbClr val="250C31"/>
                </a:solidFill>
                <a:latin typeface="Plus Jakarta Sans SemiBold"/>
                <a:ea typeface="Plus Jakarta Sans SemiBold"/>
                <a:cs typeface="Plus Jakarta Sans SemiBold"/>
                <a:sym typeface="Plus Jakarta Sans SemiBold"/>
              </a:rPr>
              <a:t>Using ChatGPT for strategic planning</a:t>
            </a:r>
            <a:endParaRPr i="1" sz="1300">
              <a:solidFill>
                <a:srgbClr val="250C31"/>
              </a:solidFill>
              <a:latin typeface="Plus Jakarta Sans SemiBold"/>
              <a:ea typeface="Plus Jakarta Sans SemiBold"/>
              <a:cs typeface="Plus Jakarta Sans SemiBold"/>
              <a:sym typeface="Plus Jakarta Sans SemiBold"/>
            </a:endParaRPr>
          </a:p>
        </p:txBody>
      </p:sp>
      <p:sp>
        <p:nvSpPr>
          <p:cNvPr id="415" name="Google Shape;415;p49"/>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416" name="Google Shape;416;p49">
            <a:hlinkClick r:id="rId3"/>
          </p:cNvPr>
          <p:cNvPicPr preferRelativeResize="0"/>
          <p:nvPr/>
        </p:nvPicPr>
        <p:blipFill>
          <a:blip r:embed="rId4">
            <a:alphaModFix/>
          </a:blip>
          <a:stretch>
            <a:fillRect/>
          </a:stretch>
        </p:blipFill>
        <p:spPr>
          <a:xfrm>
            <a:off x="3334063" y="1334600"/>
            <a:ext cx="2475873" cy="24758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21" name="Shape 421"/>
        <p:cNvGrpSpPr/>
        <p:nvPr/>
      </p:nvGrpSpPr>
      <p:grpSpPr>
        <a:xfrm>
          <a:off x="0" y="0"/>
          <a:ext cx="0" cy="0"/>
          <a:chOff x="0" y="0"/>
          <a:chExt cx="0" cy="0"/>
        </a:xfrm>
      </p:grpSpPr>
      <p:sp>
        <p:nvSpPr>
          <p:cNvPr id="422" name="Google Shape;422;p50"/>
          <p:cNvSpPr txBox="1"/>
          <p:nvPr/>
        </p:nvSpPr>
        <p:spPr>
          <a:xfrm>
            <a:off x="479000" y="451175"/>
            <a:ext cx="7413300" cy="663600"/>
          </a:xfrm>
          <a:prstGeom prst="rect">
            <a:avLst/>
          </a:prstGeom>
          <a:noFill/>
          <a:ln>
            <a:noFill/>
          </a:ln>
        </p:spPr>
        <p:txBody>
          <a:bodyPr anchorCtr="0" anchor="t" bIns="26775" lIns="26775" spcFirstLastPara="1" rIns="26775" wrap="square" tIns="26775">
            <a:spAutoFit/>
          </a:bodyPr>
          <a:lstStyle/>
          <a:p>
            <a:pPr indent="0" lvl="0" marL="0" rtl="0" algn="l">
              <a:lnSpc>
                <a:spcPct val="115000"/>
              </a:lnSpc>
              <a:spcBef>
                <a:spcPts val="0"/>
              </a:spcBef>
              <a:spcAft>
                <a:spcPts val="0"/>
              </a:spcAft>
              <a:buClr>
                <a:srgbClr val="000000"/>
              </a:buClr>
              <a:buSzPts val="1100"/>
              <a:buFont typeface="Arial"/>
              <a:buNone/>
            </a:pPr>
            <a:r>
              <a:rPr b="1" lang="en-US" sz="2400">
                <a:latin typeface="Plus Jakarta Sans"/>
                <a:ea typeface="Plus Jakarta Sans"/>
                <a:cs typeface="Plus Jakarta Sans"/>
                <a:sym typeface="Plus Jakarta Sans"/>
              </a:rPr>
              <a:t>Other uses of predictive technology</a:t>
            </a:r>
            <a:endParaRPr b="1" sz="2400">
              <a:latin typeface="Plus Jakarta Sans"/>
              <a:ea typeface="Plus Jakarta Sans"/>
              <a:cs typeface="Plus Jakarta Sans"/>
              <a:sym typeface="Plus Jakarta Sans"/>
            </a:endParaRPr>
          </a:p>
          <a:p>
            <a:pPr indent="0" lvl="0" marL="0" rtl="0" algn="l">
              <a:lnSpc>
                <a:spcPct val="115000"/>
              </a:lnSpc>
              <a:spcBef>
                <a:spcPts val="0"/>
              </a:spcBef>
              <a:spcAft>
                <a:spcPts val="0"/>
              </a:spcAft>
              <a:buClr>
                <a:srgbClr val="000000"/>
              </a:buClr>
              <a:buSzPts val="1100"/>
              <a:buFont typeface="Arial"/>
              <a:buNone/>
            </a:pPr>
            <a:r>
              <a:rPr lang="en-US" sz="1200">
                <a:solidFill>
                  <a:srgbClr val="3BD1BB"/>
                </a:solidFill>
                <a:latin typeface="Plus Jakarta Sans"/>
                <a:ea typeface="Plus Jakarta Sans"/>
                <a:cs typeface="Plus Jakarta Sans"/>
                <a:sym typeface="Plus Jakarta Sans"/>
              </a:rPr>
              <a:t>Predicting patterns</a:t>
            </a:r>
            <a:endParaRPr sz="1200">
              <a:solidFill>
                <a:srgbClr val="3BD1BB"/>
              </a:solidFill>
              <a:latin typeface="Plus Jakarta Sans"/>
              <a:ea typeface="Plus Jakarta Sans"/>
              <a:cs typeface="Plus Jakarta Sans"/>
              <a:sym typeface="Plus Jakarta Sans"/>
            </a:endParaRPr>
          </a:p>
        </p:txBody>
      </p:sp>
      <p:grpSp>
        <p:nvGrpSpPr>
          <p:cNvPr id="423" name="Google Shape;423;p50"/>
          <p:cNvGrpSpPr/>
          <p:nvPr/>
        </p:nvGrpSpPr>
        <p:grpSpPr>
          <a:xfrm>
            <a:off x="479000" y="2280013"/>
            <a:ext cx="2366700" cy="1011338"/>
            <a:chOff x="479000" y="2280013"/>
            <a:chExt cx="2366700" cy="1011338"/>
          </a:xfrm>
        </p:grpSpPr>
        <p:sp>
          <p:nvSpPr>
            <p:cNvPr id="424" name="Google Shape;424;p50"/>
            <p:cNvSpPr txBox="1"/>
            <p:nvPr/>
          </p:nvSpPr>
          <p:spPr>
            <a:xfrm>
              <a:off x="479000" y="2444750"/>
              <a:ext cx="2366700" cy="846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Water consumption</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Are we meeting consumer use and utilization?</a:t>
              </a:r>
              <a:endParaRPr sz="1000">
                <a:latin typeface="Plus Jakarta Sans"/>
                <a:ea typeface="Plus Jakarta Sans"/>
                <a:cs typeface="Plus Jakarta Sans"/>
                <a:sym typeface="Plus Jakarta Sans"/>
              </a:endParaRPr>
            </a:p>
          </p:txBody>
        </p:sp>
        <p:cxnSp>
          <p:nvCxnSpPr>
            <p:cNvPr id="425" name="Google Shape;425;p50"/>
            <p:cNvCxnSpPr/>
            <p:nvPr/>
          </p:nvCxnSpPr>
          <p:spPr>
            <a:xfrm>
              <a:off x="575457" y="2280013"/>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426" name="Google Shape;426;p50"/>
          <p:cNvGrpSpPr/>
          <p:nvPr/>
        </p:nvGrpSpPr>
        <p:grpSpPr>
          <a:xfrm>
            <a:off x="3388650" y="2273138"/>
            <a:ext cx="2366700" cy="2035163"/>
            <a:chOff x="3388650" y="2273138"/>
            <a:chExt cx="2366700" cy="2035163"/>
          </a:xfrm>
        </p:grpSpPr>
        <p:sp>
          <p:nvSpPr>
            <p:cNvPr id="427" name="Google Shape;427;p50"/>
            <p:cNvSpPr txBox="1"/>
            <p:nvPr/>
          </p:nvSpPr>
          <p:spPr>
            <a:xfrm>
              <a:off x="3388650" y="2461200"/>
              <a:ext cx="2366700" cy="1847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b="1" lang="en-US" sz="1200">
                  <a:latin typeface="Plus Jakarta Sans"/>
                  <a:ea typeface="Plus Jakarta Sans"/>
                  <a:cs typeface="Plus Jakarta Sans"/>
                  <a:sym typeface="Plus Jakarta Sans"/>
                </a:rPr>
                <a:t>Crime</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Can we run models that predict crimes in certain areas and at certain times, which leads to effective use of staff?</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rgbClr val="000000"/>
                </a:buClr>
                <a:buSzPts val="1100"/>
                <a:buFont typeface="Arial"/>
                <a:buNone/>
              </a:pPr>
              <a:r>
                <a:t/>
              </a:r>
              <a:endParaRPr b="1" sz="1200">
                <a:solidFill>
                  <a:srgbClr val="290A33"/>
                </a:solidFill>
                <a:latin typeface="Inter"/>
                <a:ea typeface="Inter"/>
                <a:cs typeface="Inter"/>
                <a:sym typeface="Inter"/>
              </a:endParaRPr>
            </a:p>
            <a:p>
              <a:pPr indent="0" lvl="0" marL="0" rtl="0" algn="l">
                <a:lnSpc>
                  <a:spcPct val="150000"/>
                </a:lnSpc>
                <a:spcBef>
                  <a:spcPts val="0"/>
                </a:spcBef>
                <a:spcAft>
                  <a:spcPts val="0"/>
                </a:spcAft>
                <a:buNone/>
              </a:pPr>
              <a:r>
                <a:t/>
              </a:r>
              <a:endParaRPr b="1" sz="1200">
                <a:solidFill>
                  <a:srgbClr val="290A33"/>
                </a:solidFill>
                <a:latin typeface="Inter"/>
                <a:ea typeface="Inter"/>
                <a:cs typeface="Inter"/>
                <a:sym typeface="Inter"/>
              </a:endParaRPr>
            </a:p>
          </p:txBody>
        </p:sp>
        <p:cxnSp>
          <p:nvCxnSpPr>
            <p:cNvPr id="428" name="Google Shape;428;p50"/>
            <p:cNvCxnSpPr/>
            <p:nvPr/>
          </p:nvCxnSpPr>
          <p:spPr>
            <a:xfrm>
              <a:off x="3505303" y="2273138"/>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429" name="Google Shape;429;p50"/>
          <p:cNvGrpSpPr/>
          <p:nvPr/>
        </p:nvGrpSpPr>
        <p:grpSpPr>
          <a:xfrm>
            <a:off x="6170175" y="2280013"/>
            <a:ext cx="2366700" cy="1496363"/>
            <a:chOff x="6194525" y="2280013"/>
            <a:chExt cx="2366700" cy="1496363"/>
          </a:xfrm>
        </p:grpSpPr>
        <p:sp>
          <p:nvSpPr>
            <p:cNvPr id="430" name="Google Shape;430;p50"/>
            <p:cNvSpPr txBox="1"/>
            <p:nvPr/>
          </p:nvSpPr>
          <p:spPr>
            <a:xfrm>
              <a:off x="6194525" y="2468075"/>
              <a:ext cx="2366700" cy="1308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Code enforcement</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Are you just assigning neighborhoods or should we use past data to run models for predictive code enforcement?</a:t>
              </a:r>
              <a:endParaRPr sz="1200">
                <a:solidFill>
                  <a:srgbClr val="191824"/>
                </a:solidFill>
                <a:latin typeface="Plus Jakarta Sans"/>
                <a:ea typeface="Plus Jakarta Sans"/>
                <a:cs typeface="Plus Jakarta Sans"/>
                <a:sym typeface="Plus Jakarta Sans"/>
              </a:endParaRPr>
            </a:p>
          </p:txBody>
        </p:sp>
        <p:cxnSp>
          <p:nvCxnSpPr>
            <p:cNvPr id="431" name="Google Shape;431;p50"/>
            <p:cNvCxnSpPr/>
            <p:nvPr/>
          </p:nvCxnSpPr>
          <p:spPr>
            <a:xfrm>
              <a:off x="6315564" y="2280013"/>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432" name="Google Shape;432;p50"/>
          <p:cNvGrpSpPr/>
          <p:nvPr/>
        </p:nvGrpSpPr>
        <p:grpSpPr>
          <a:xfrm>
            <a:off x="6004500" y="4624925"/>
            <a:ext cx="2682300" cy="262874"/>
            <a:chOff x="6046250" y="4632750"/>
            <a:chExt cx="2682300" cy="262874"/>
          </a:xfrm>
        </p:grpSpPr>
        <p:pic>
          <p:nvPicPr>
            <p:cNvPr id="433" name="Google Shape;433;p50"/>
            <p:cNvPicPr preferRelativeResize="0"/>
            <p:nvPr/>
          </p:nvPicPr>
          <p:blipFill>
            <a:blip r:embed="rId3">
              <a:alphaModFix/>
            </a:blip>
            <a:stretch>
              <a:fillRect/>
            </a:stretch>
          </p:blipFill>
          <p:spPr>
            <a:xfrm>
              <a:off x="8006874" y="4736874"/>
              <a:ext cx="721675" cy="158750"/>
            </a:xfrm>
            <a:prstGeom prst="rect">
              <a:avLst/>
            </a:prstGeom>
            <a:noFill/>
            <a:ln>
              <a:noFill/>
            </a:ln>
          </p:spPr>
        </p:pic>
        <p:cxnSp>
          <p:nvCxnSpPr>
            <p:cNvPr id="434" name="Google Shape;434;p50"/>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
        <p:nvSpPr>
          <p:cNvPr id="435" name="Google Shape;435;p50"/>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439" name="Shape 439"/>
        <p:cNvGrpSpPr/>
        <p:nvPr/>
      </p:nvGrpSpPr>
      <p:grpSpPr>
        <a:xfrm>
          <a:off x="0" y="0"/>
          <a:ext cx="0" cy="0"/>
          <a:chOff x="0" y="0"/>
          <a:chExt cx="0" cy="0"/>
        </a:xfrm>
      </p:grpSpPr>
      <p:sp>
        <p:nvSpPr>
          <p:cNvPr id="440" name="Google Shape;440;p51"/>
          <p:cNvSpPr txBox="1"/>
          <p:nvPr>
            <p:ph idx="4294967295" type="subTitle"/>
          </p:nvPr>
        </p:nvSpPr>
        <p:spPr>
          <a:xfrm>
            <a:off x="457200" y="3420700"/>
            <a:ext cx="4660200" cy="184800"/>
          </a:xfrm>
          <a:prstGeom prst="rect">
            <a:avLst/>
          </a:prstGeom>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1300"/>
              <a:buFont typeface="Helvetica Neue"/>
              <a:buNone/>
            </a:pPr>
            <a:r>
              <a:rPr lang="en-US" sz="1200">
                <a:solidFill>
                  <a:srgbClr val="3BD1BB"/>
                </a:solidFill>
              </a:rPr>
              <a:t>Focusing on the strategic plan priority areas </a:t>
            </a:r>
            <a:endParaRPr sz="1400">
              <a:solidFill>
                <a:srgbClr val="3BD1BB"/>
              </a:solidFill>
            </a:endParaRPr>
          </a:p>
        </p:txBody>
      </p:sp>
      <p:sp>
        <p:nvSpPr>
          <p:cNvPr id="441" name="Google Shape;441;p51"/>
          <p:cNvSpPr txBox="1"/>
          <p:nvPr>
            <p:ph idx="4294967295" type="ctrTitle"/>
          </p:nvPr>
        </p:nvSpPr>
        <p:spPr>
          <a:xfrm>
            <a:off x="457200" y="2656200"/>
            <a:ext cx="7888500" cy="591000"/>
          </a:xfrm>
          <a:prstGeom prst="rect">
            <a:avLst/>
          </a:prstGeom>
        </p:spPr>
        <p:txBody>
          <a:bodyPr anchorCtr="0" anchor="ctr"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Town of Nantucket, MA</a:t>
            </a:r>
            <a:endParaRPr b="1" sz="4800">
              <a:solidFill>
                <a:srgbClr val="FFFBF2"/>
              </a:solidFill>
              <a:latin typeface="Plus Jakarta Sans"/>
              <a:ea typeface="Plus Jakarta Sans"/>
              <a:cs typeface="Plus Jakarta Sans"/>
              <a:sym typeface="Plus Jakarta Sans"/>
            </a:endParaRPr>
          </a:p>
        </p:txBody>
      </p:sp>
      <p:sp>
        <p:nvSpPr>
          <p:cNvPr id="442" name="Google Shape;442;p51"/>
          <p:cNvSpPr/>
          <p:nvPr/>
        </p:nvSpPr>
        <p:spPr>
          <a:xfrm>
            <a:off x="314875" y="227400"/>
            <a:ext cx="1329300" cy="346500"/>
          </a:xfrm>
          <a:prstGeom prst="rect">
            <a:avLst/>
          </a:prstGeom>
          <a:solidFill>
            <a:srgbClr val="1918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443" name="Google Shape;443;p51"/>
          <p:cNvPicPr preferRelativeResize="0"/>
          <p:nvPr/>
        </p:nvPicPr>
        <p:blipFill>
          <a:blip r:embed="rId3">
            <a:alphaModFix/>
          </a:blip>
          <a:stretch>
            <a:fillRect/>
          </a:stretch>
        </p:blipFill>
        <p:spPr>
          <a:xfrm>
            <a:off x="7327900" y="227400"/>
            <a:ext cx="1440725" cy="1440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48" name="Shape 448"/>
        <p:cNvGrpSpPr/>
        <p:nvPr/>
      </p:nvGrpSpPr>
      <p:grpSpPr>
        <a:xfrm>
          <a:off x="0" y="0"/>
          <a:ext cx="0" cy="0"/>
          <a:chOff x="0" y="0"/>
          <a:chExt cx="0" cy="0"/>
        </a:xfrm>
      </p:grpSpPr>
      <p:sp>
        <p:nvSpPr>
          <p:cNvPr id="449" name="Google Shape;449;p52"/>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50" name="Google Shape;450;p52"/>
          <p:cNvSpPr txBox="1"/>
          <p:nvPr/>
        </p:nvSpPr>
        <p:spPr>
          <a:xfrm>
            <a:off x="457200" y="494100"/>
            <a:ext cx="65370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Nantucket’s Strategic Plan</a:t>
            </a:r>
            <a:endParaRPr sz="2800">
              <a:latin typeface="Plus Jakarta Sans SemiBold"/>
              <a:ea typeface="Plus Jakarta Sans SemiBold"/>
              <a:cs typeface="Plus Jakarta Sans SemiBold"/>
              <a:sym typeface="Plus Jakarta Sans SemiBold"/>
            </a:endParaRPr>
          </a:p>
          <a:p>
            <a:pPr indent="0" lvl="0" marL="0" rtl="0" algn="l">
              <a:lnSpc>
                <a:spcPct val="90000"/>
              </a:lnSpc>
              <a:spcBef>
                <a:spcPts val="0"/>
              </a:spcBef>
              <a:spcAft>
                <a:spcPts val="0"/>
              </a:spcAft>
              <a:buClr>
                <a:schemeClr val="dk1"/>
              </a:buClr>
              <a:buSzPts val="1100"/>
              <a:buFont typeface="Arial"/>
              <a:buNone/>
            </a:pPr>
            <a:r>
              <a:rPr i="1" lang="en-US" sz="1300">
                <a:latin typeface="Plus Jakarta Sans SemiBold"/>
                <a:ea typeface="Plus Jakarta Sans SemiBold"/>
                <a:cs typeface="Plus Jakarta Sans SemiBold"/>
                <a:sym typeface="Plus Jakarta Sans SemiBold"/>
              </a:rPr>
              <a:t>2018-2023</a:t>
            </a:r>
            <a:endParaRPr i="1" sz="1300">
              <a:latin typeface="Plus Jakarta Sans SemiBold"/>
              <a:ea typeface="Plus Jakarta Sans SemiBold"/>
              <a:cs typeface="Plus Jakarta Sans SemiBold"/>
              <a:sym typeface="Plus Jakarta Sans SemiBold"/>
            </a:endParaRPr>
          </a:p>
        </p:txBody>
      </p:sp>
      <p:sp>
        <p:nvSpPr>
          <p:cNvPr id="451" name="Google Shape;451;p52"/>
          <p:cNvSpPr txBox="1"/>
          <p:nvPr>
            <p:ph idx="4294967295" type="title"/>
          </p:nvPr>
        </p:nvSpPr>
        <p:spPr>
          <a:xfrm>
            <a:off x="304800" y="1751325"/>
            <a:ext cx="7895700" cy="2210700"/>
          </a:xfrm>
          <a:prstGeom prst="rect">
            <a:avLst/>
          </a:prstGeom>
        </p:spPr>
        <p:txBody>
          <a:bodyPr anchorCtr="0" anchor="ctr" bIns="45700" lIns="91425" spcFirstLastPara="1" rIns="91425" wrap="square" tIns="45700">
            <a:noAutofit/>
          </a:bodyPr>
          <a:lstStyle/>
          <a:p>
            <a:pPr indent="-304800" lvl="0" marL="457200" rtl="0" algn="l">
              <a:lnSpc>
                <a:spcPct val="150000"/>
              </a:lnSpc>
              <a:spcBef>
                <a:spcPts val="0"/>
              </a:spcBef>
              <a:spcAft>
                <a:spcPts val="0"/>
              </a:spcAft>
              <a:buClr>
                <a:srgbClr val="3BD1BB"/>
              </a:buClr>
              <a:buSzPts val="1200"/>
              <a:buFont typeface="Plus Jakarta Sans"/>
              <a:buChar char="●"/>
            </a:pPr>
            <a:r>
              <a:rPr b="1" lang="en-US" sz="1200">
                <a:solidFill>
                  <a:srgbClr val="000000"/>
                </a:solidFill>
                <a:latin typeface="Plus Jakarta Sans"/>
                <a:ea typeface="Plus Jakarta Sans"/>
                <a:cs typeface="Plus Jakarta Sans"/>
                <a:sym typeface="Plus Jakarta Sans"/>
              </a:rPr>
              <a:t>Five focus areas:</a:t>
            </a:r>
            <a:endParaRPr b="1"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b="1"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The town’s first-ever Strategic Plan was adopted in 2018</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A thorough review and refresh started in 2023</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The refreshed strategic plan will take into account what was accomplished between ‘18-’23 and what remains top priorities for the Town</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u="sng">
                <a:solidFill>
                  <a:schemeClr val="hlink"/>
                </a:solidFill>
                <a:latin typeface="Plus Jakarta Sans"/>
                <a:ea typeface="Plus Jakarta Sans"/>
                <a:cs typeface="Plus Jakarta Sans"/>
                <a:sym typeface="Plus Jakarta Sans"/>
                <a:hlinkClick r:id="rId3"/>
              </a:rPr>
              <a:t>Full strategic plan</a:t>
            </a:r>
            <a:r>
              <a:rPr lang="en-US" sz="1200">
                <a:solidFill>
                  <a:srgbClr val="000000"/>
                </a:solidFill>
                <a:latin typeface="Plus Jakarta Sans"/>
                <a:ea typeface="Plus Jakarta Sans"/>
                <a:cs typeface="Plus Jakarta Sans"/>
                <a:sym typeface="Plus Jakarta Sans"/>
              </a:rPr>
              <a:t> is available on the Zencity Engage platform</a:t>
            </a:r>
            <a:endParaRPr sz="1200">
              <a:solidFill>
                <a:srgbClr val="000000"/>
              </a:solidFill>
              <a:latin typeface="Plus Jakarta Sans"/>
              <a:ea typeface="Plus Jakarta Sans"/>
              <a:cs typeface="Plus Jakarta Sans"/>
              <a:sym typeface="Plus Jakarta Sans"/>
            </a:endParaRPr>
          </a:p>
        </p:txBody>
      </p:sp>
      <p:pic>
        <p:nvPicPr>
          <p:cNvPr id="452" name="Google Shape;452;p52"/>
          <p:cNvPicPr preferRelativeResize="0"/>
          <p:nvPr/>
        </p:nvPicPr>
        <p:blipFill>
          <a:blip r:embed="rId4">
            <a:alphaModFix/>
          </a:blip>
          <a:stretch>
            <a:fillRect/>
          </a:stretch>
        </p:blipFill>
        <p:spPr>
          <a:xfrm>
            <a:off x="856050" y="1582575"/>
            <a:ext cx="5385101" cy="1223725"/>
          </a:xfrm>
          <a:prstGeom prst="rect">
            <a:avLst/>
          </a:prstGeom>
          <a:noFill/>
          <a:ln>
            <a:noFill/>
          </a:ln>
        </p:spPr>
      </p:pic>
      <p:sp>
        <p:nvSpPr>
          <p:cNvPr id="453" name="Google Shape;453;p52"/>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58" name="Shape 458"/>
        <p:cNvGrpSpPr/>
        <p:nvPr/>
      </p:nvGrpSpPr>
      <p:grpSpPr>
        <a:xfrm>
          <a:off x="0" y="0"/>
          <a:ext cx="0" cy="0"/>
          <a:chOff x="0" y="0"/>
          <a:chExt cx="0" cy="0"/>
        </a:xfrm>
      </p:grpSpPr>
      <p:sp>
        <p:nvSpPr>
          <p:cNvPr id="459" name="Google Shape;459;p53"/>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60" name="Google Shape;460;p53"/>
          <p:cNvSpPr txBox="1"/>
          <p:nvPr/>
        </p:nvSpPr>
        <p:spPr>
          <a:xfrm>
            <a:off x="457200" y="494100"/>
            <a:ext cx="62283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Nantucket’s Strategic Plan</a:t>
            </a:r>
            <a:endParaRPr sz="2800">
              <a:latin typeface="Plus Jakarta Sans SemiBold"/>
              <a:ea typeface="Plus Jakarta Sans SemiBold"/>
              <a:cs typeface="Plus Jakarta Sans SemiBold"/>
              <a:sym typeface="Plus Jakarta Sans SemiBold"/>
            </a:endParaRPr>
          </a:p>
          <a:p>
            <a:pPr indent="0" lvl="0" marL="0" rtl="0" algn="l">
              <a:lnSpc>
                <a:spcPct val="90000"/>
              </a:lnSpc>
              <a:spcBef>
                <a:spcPts val="0"/>
              </a:spcBef>
              <a:spcAft>
                <a:spcPts val="0"/>
              </a:spcAft>
              <a:buClr>
                <a:schemeClr val="dk1"/>
              </a:buClr>
              <a:buSzPts val="1100"/>
              <a:buFont typeface="Arial"/>
              <a:buNone/>
            </a:pPr>
            <a:r>
              <a:rPr lang="en-US" sz="1300">
                <a:solidFill>
                  <a:srgbClr val="3BD1BB"/>
                </a:solidFill>
                <a:latin typeface="Plus Jakarta Sans Medium"/>
                <a:ea typeface="Plus Jakarta Sans Medium"/>
                <a:cs typeface="Plus Jakarta Sans Medium"/>
                <a:sym typeface="Plus Jakarta Sans Medium"/>
              </a:rPr>
              <a:t>2023 and onwards</a:t>
            </a:r>
            <a:endParaRPr sz="2800">
              <a:solidFill>
                <a:srgbClr val="3BD1BB"/>
              </a:solidFill>
              <a:latin typeface="Plus Jakarta Sans Medium"/>
              <a:ea typeface="Plus Jakarta Sans Medium"/>
              <a:cs typeface="Plus Jakarta Sans Medium"/>
              <a:sym typeface="Plus Jakarta Sans Medium"/>
            </a:endParaRPr>
          </a:p>
        </p:txBody>
      </p:sp>
      <p:sp>
        <p:nvSpPr>
          <p:cNvPr id="461" name="Google Shape;461;p53"/>
          <p:cNvSpPr txBox="1"/>
          <p:nvPr>
            <p:ph idx="4294967295" type="title"/>
          </p:nvPr>
        </p:nvSpPr>
        <p:spPr>
          <a:xfrm>
            <a:off x="313875" y="1467200"/>
            <a:ext cx="4738800" cy="2210700"/>
          </a:xfrm>
          <a:prstGeom prst="rect">
            <a:avLst/>
          </a:prstGeom>
        </p:spPr>
        <p:txBody>
          <a:bodyPr anchorCtr="0" anchor="ctr" bIns="45700" lIns="91425" spcFirstLastPara="1" rIns="91425" wrap="square" tIns="45700">
            <a:noAutofit/>
          </a:bodyPr>
          <a:lstStyle/>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Running a representative survey with two-fold goals:</a:t>
            </a:r>
            <a:endParaRPr sz="1200">
              <a:solidFill>
                <a:srgbClr val="000000"/>
              </a:solidFill>
              <a:latin typeface="Plus Jakarta Sans"/>
              <a:ea typeface="Plus Jakarta Sans"/>
              <a:cs typeface="Plus Jakarta Sans"/>
              <a:sym typeface="Plus Jakarta Sans"/>
            </a:endParaRPr>
          </a:p>
          <a:p>
            <a:pPr indent="-304800" lvl="1" marL="914400" rtl="0" algn="l">
              <a:lnSpc>
                <a:spcPct val="150000"/>
              </a:lnSpc>
              <a:spcBef>
                <a:spcPts val="0"/>
              </a:spcBef>
              <a:spcAft>
                <a:spcPts val="0"/>
              </a:spcAft>
              <a:buSzPts val="1200"/>
              <a:buChar char="○"/>
            </a:pPr>
            <a:r>
              <a:rPr b="1" lang="en-US" sz="1200">
                <a:solidFill>
                  <a:srgbClr val="000000"/>
                </a:solidFill>
              </a:rPr>
              <a:t>educating</a:t>
            </a:r>
            <a:r>
              <a:rPr lang="en-US" sz="1200">
                <a:solidFill>
                  <a:srgbClr val="000000"/>
                </a:solidFill>
              </a:rPr>
              <a:t> the community about the plan;</a:t>
            </a:r>
            <a:endParaRPr sz="1200"/>
          </a:p>
          <a:p>
            <a:pPr indent="-304800" lvl="1" marL="914400" rtl="0" algn="l">
              <a:lnSpc>
                <a:spcPct val="150000"/>
              </a:lnSpc>
              <a:spcBef>
                <a:spcPts val="0"/>
              </a:spcBef>
              <a:spcAft>
                <a:spcPts val="0"/>
              </a:spcAft>
              <a:buSzPts val="1200"/>
              <a:buChar char="○"/>
            </a:pPr>
            <a:r>
              <a:rPr b="1" lang="en-US" sz="1200">
                <a:solidFill>
                  <a:srgbClr val="000000"/>
                </a:solidFill>
              </a:rPr>
              <a:t>validating</a:t>
            </a:r>
            <a:r>
              <a:rPr lang="en-US" sz="1200">
                <a:solidFill>
                  <a:srgbClr val="000000"/>
                </a:solidFill>
              </a:rPr>
              <a:t> the priorities in the plan align with the community’s priorities</a:t>
            </a:r>
            <a:endParaRPr sz="1200">
              <a:solidFill>
                <a:srgbClr val="000000"/>
              </a:solidFill>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Surveying has been incredibly useful in the Transportation focus area</a:t>
            </a:r>
            <a:endParaRPr sz="1200">
              <a:solidFill>
                <a:srgbClr val="000000"/>
              </a:solidFill>
              <a:latin typeface="Plus Jakarta Sans"/>
              <a:ea typeface="Plus Jakarta Sans"/>
              <a:cs typeface="Plus Jakarta Sans"/>
              <a:sym typeface="Plus Jakarta Sans"/>
            </a:endParaRPr>
          </a:p>
        </p:txBody>
      </p:sp>
      <p:pic>
        <p:nvPicPr>
          <p:cNvPr id="462" name="Google Shape;462;p53"/>
          <p:cNvPicPr preferRelativeResize="0"/>
          <p:nvPr/>
        </p:nvPicPr>
        <p:blipFill>
          <a:blip r:embed="rId3">
            <a:alphaModFix/>
          </a:blip>
          <a:stretch>
            <a:fillRect/>
          </a:stretch>
        </p:blipFill>
        <p:spPr>
          <a:xfrm>
            <a:off x="6740298" y="1551800"/>
            <a:ext cx="1946501" cy="2501123"/>
          </a:xfrm>
          <a:prstGeom prst="rect">
            <a:avLst/>
          </a:prstGeom>
          <a:noFill/>
          <a:ln>
            <a:noFill/>
          </a:ln>
        </p:spPr>
      </p:pic>
      <p:sp>
        <p:nvSpPr>
          <p:cNvPr id="463" name="Google Shape;463;p53"/>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149" name="Shape 149"/>
        <p:cNvGrpSpPr/>
        <p:nvPr/>
      </p:nvGrpSpPr>
      <p:grpSpPr>
        <a:xfrm>
          <a:off x="0" y="0"/>
          <a:ext cx="0" cy="0"/>
          <a:chOff x="0" y="0"/>
          <a:chExt cx="0" cy="0"/>
        </a:xfrm>
      </p:grpSpPr>
      <p:grpSp>
        <p:nvGrpSpPr>
          <p:cNvPr id="150" name="Google Shape;150;p27"/>
          <p:cNvGrpSpPr/>
          <p:nvPr/>
        </p:nvGrpSpPr>
        <p:grpSpPr>
          <a:xfrm>
            <a:off x="412564" y="1565637"/>
            <a:ext cx="2160300" cy="1948903"/>
            <a:chOff x="159352" y="1099975"/>
            <a:chExt cx="2371350" cy="2139301"/>
          </a:xfrm>
        </p:grpSpPr>
        <p:pic>
          <p:nvPicPr>
            <p:cNvPr id="151" name="Google Shape;151;p27"/>
            <p:cNvPicPr preferRelativeResize="0"/>
            <p:nvPr/>
          </p:nvPicPr>
          <p:blipFill rotWithShape="1">
            <a:blip r:embed="rId3">
              <a:alphaModFix/>
            </a:blip>
            <a:srcRect b="-67330" l="-323280" r="323280" t="67330"/>
            <a:stretch/>
          </p:blipFill>
          <p:spPr>
            <a:xfrm>
              <a:off x="639652" y="1099975"/>
              <a:ext cx="1410600" cy="1410575"/>
            </a:xfrm>
            <a:prstGeom prst="rect">
              <a:avLst/>
            </a:prstGeom>
            <a:noFill/>
            <a:ln>
              <a:noFill/>
            </a:ln>
          </p:spPr>
        </p:pic>
        <p:sp>
          <p:nvSpPr>
            <p:cNvPr id="152" name="Google Shape;152;p27"/>
            <p:cNvSpPr txBox="1"/>
            <p:nvPr/>
          </p:nvSpPr>
          <p:spPr>
            <a:xfrm>
              <a:off x="159352" y="2701800"/>
              <a:ext cx="23712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latin typeface="Plus Jakarta Sans"/>
                  <a:ea typeface="Plus Jakarta Sans"/>
                  <a:cs typeface="Plus Jakarta Sans"/>
                  <a:sym typeface="Plus Jakarta Sans"/>
                </a:rPr>
                <a:t>Lee Feldman</a:t>
              </a:r>
              <a:endParaRPr b="1" sz="1200">
                <a:latin typeface="Plus Jakarta Sans"/>
                <a:ea typeface="Plus Jakarta Sans"/>
                <a:cs typeface="Plus Jakarta Sans"/>
                <a:sym typeface="Plus Jakarta Sans"/>
              </a:endParaRPr>
            </a:p>
          </p:txBody>
        </p:sp>
        <p:sp>
          <p:nvSpPr>
            <p:cNvPr id="153" name="Google Shape;153;p27"/>
            <p:cNvSpPr txBox="1"/>
            <p:nvPr/>
          </p:nvSpPr>
          <p:spPr>
            <a:xfrm>
              <a:off x="159502" y="3043076"/>
              <a:ext cx="2371200" cy="1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Plus Jakarta Sans"/>
                  <a:ea typeface="Plus Jakarta Sans"/>
                  <a:cs typeface="Plus Jakarta Sans"/>
                  <a:sym typeface="Plus Jakarta Sans"/>
                </a:rPr>
                <a:t>Senior Advisor for Local Government</a:t>
              </a:r>
              <a:endParaRPr sz="1000">
                <a:latin typeface="Plus Jakarta Sans"/>
                <a:ea typeface="Plus Jakarta Sans"/>
                <a:cs typeface="Plus Jakarta Sans"/>
                <a:sym typeface="Plus Jakarta Sans"/>
              </a:endParaRPr>
            </a:p>
            <a:p>
              <a:pPr indent="0" lvl="0" marL="0" rtl="0" algn="ctr">
                <a:spcBef>
                  <a:spcPts val="0"/>
                </a:spcBef>
                <a:spcAft>
                  <a:spcPts val="0"/>
                </a:spcAft>
                <a:buNone/>
              </a:pPr>
              <a:r>
                <a:rPr lang="en-US" sz="1000">
                  <a:latin typeface="Plus Jakarta Sans"/>
                  <a:ea typeface="Plus Jakarta Sans"/>
                  <a:cs typeface="Plus Jakarta Sans"/>
                  <a:sym typeface="Plus Jakarta Sans"/>
                </a:rPr>
                <a:t>Zencity</a:t>
              </a:r>
              <a:endParaRPr sz="1000">
                <a:latin typeface="Plus Jakarta Sans"/>
                <a:ea typeface="Plus Jakarta Sans"/>
                <a:cs typeface="Plus Jakarta Sans"/>
                <a:sym typeface="Plus Jakarta Sans"/>
              </a:endParaRPr>
            </a:p>
          </p:txBody>
        </p:sp>
      </p:grpSp>
      <p:sp>
        <p:nvSpPr>
          <p:cNvPr id="154" name="Google Shape;154;p27"/>
          <p:cNvSpPr txBox="1"/>
          <p:nvPr/>
        </p:nvSpPr>
        <p:spPr>
          <a:xfrm>
            <a:off x="458950" y="451175"/>
            <a:ext cx="3773400" cy="3867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On our Panel </a:t>
            </a:r>
            <a:endParaRPr sz="2800">
              <a:latin typeface="Plus Jakarta Sans SemiBold"/>
              <a:ea typeface="Plus Jakarta Sans SemiBold"/>
              <a:cs typeface="Plus Jakarta Sans SemiBold"/>
              <a:sym typeface="Plus Jakarta Sans SemiBold"/>
            </a:endParaRPr>
          </a:p>
        </p:txBody>
      </p:sp>
      <p:grpSp>
        <p:nvGrpSpPr>
          <p:cNvPr id="155" name="Google Shape;155;p27"/>
          <p:cNvGrpSpPr/>
          <p:nvPr/>
        </p:nvGrpSpPr>
        <p:grpSpPr>
          <a:xfrm>
            <a:off x="2502256" y="3024899"/>
            <a:ext cx="2160197" cy="421856"/>
            <a:chOff x="159352" y="2701800"/>
            <a:chExt cx="2371237" cy="463069"/>
          </a:xfrm>
        </p:grpSpPr>
        <p:sp>
          <p:nvSpPr>
            <p:cNvPr id="156" name="Google Shape;156;p27"/>
            <p:cNvSpPr txBox="1"/>
            <p:nvPr/>
          </p:nvSpPr>
          <p:spPr>
            <a:xfrm>
              <a:off x="159352" y="2701800"/>
              <a:ext cx="23712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latin typeface="Plus Jakarta Sans"/>
                  <a:ea typeface="Plus Jakarta Sans"/>
                  <a:cs typeface="Plus Jakarta Sans"/>
                  <a:sym typeface="Plus Jakarta Sans"/>
                </a:rPr>
                <a:t>Tim Booker</a:t>
              </a:r>
              <a:endParaRPr b="1" sz="1200">
                <a:latin typeface="Plus Jakarta Sans"/>
                <a:ea typeface="Plus Jakarta Sans"/>
                <a:cs typeface="Plus Jakarta Sans"/>
                <a:sym typeface="Plus Jakarta Sans"/>
              </a:endParaRPr>
            </a:p>
          </p:txBody>
        </p:sp>
        <p:sp>
          <p:nvSpPr>
            <p:cNvPr id="157" name="Google Shape;157;p27"/>
            <p:cNvSpPr txBox="1"/>
            <p:nvPr/>
          </p:nvSpPr>
          <p:spPr>
            <a:xfrm>
              <a:off x="159390" y="2968669"/>
              <a:ext cx="2371200" cy="1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Plus Jakarta Sans"/>
                  <a:ea typeface="Plus Jakarta Sans"/>
                  <a:cs typeface="Plus Jakarta Sans"/>
                  <a:sym typeface="Plus Jakarta Sans"/>
                </a:rPr>
                <a:t>Director of Product</a:t>
              </a:r>
              <a:endParaRPr sz="1000">
                <a:latin typeface="Plus Jakarta Sans"/>
                <a:ea typeface="Plus Jakarta Sans"/>
                <a:cs typeface="Plus Jakarta Sans"/>
                <a:sym typeface="Plus Jakarta Sans"/>
              </a:endParaRPr>
            </a:p>
            <a:p>
              <a:pPr indent="0" lvl="0" marL="0" rtl="0" algn="ctr">
                <a:spcBef>
                  <a:spcPts val="0"/>
                </a:spcBef>
                <a:spcAft>
                  <a:spcPts val="0"/>
                </a:spcAft>
                <a:buNone/>
              </a:pPr>
              <a:r>
                <a:rPr lang="en-US" sz="1000">
                  <a:latin typeface="Plus Jakarta Sans"/>
                  <a:ea typeface="Plus Jakarta Sans"/>
                  <a:cs typeface="Plus Jakarta Sans"/>
                  <a:sym typeface="Plus Jakarta Sans"/>
                </a:rPr>
                <a:t>Zencity</a:t>
              </a:r>
              <a:endParaRPr sz="1000">
                <a:latin typeface="Plus Jakarta Sans"/>
                <a:ea typeface="Plus Jakarta Sans"/>
                <a:cs typeface="Plus Jakarta Sans"/>
                <a:sym typeface="Plus Jakarta Sans"/>
              </a:endParaRPr>
            </a:p>
          </p:txBody>
        </p:sp>
      </p:grpSp>
      <p:grpSp>
        <p:nvGrpSpPr>
          <p:cNvPr id="158" name="Google Shape;158;p27"/>
          <p:cNvGrpSpPr/>
          <p:nvPr/>
        </p:nvGrpSpPr>
        <p:grpSpPr>
          <a:xfrm>
            <a:off x="6004500" y="4624925"/>
            <a:ext cx="2682300" cy="262874"/>
            <a:chOff x="6046250" y="4632750"/>
            <a:chExt cx="2682300" cy="262874"/>
          </a:xfrm>
        </p:grpSpPr>
        <p:pic>
          <p:nvPicPr>
            <p:cNvPr id="159" name="Google Shape;159;p27"/>
            <p:cNvPicPr preferRelativeResize="0"/>
            <p:nvPr/>
          </p:nvPicPr>
          <p:blipFill>
            <a:blip r:embed="rId4">
              <a:alphaModFix/>
            </a:blip>
            <a:stretch>
              <a:fillRect/>
            </a:stretch>
          </p:blipFill>
          <p:spPr>
            <a:xfrm>
              <a:off x="8006874" y="4736874"/>
              <a:ext cx="721675" cy="158750"/>
            </a:xfrm>
            <a:prstGeom prst="rect">
              <a:avLst/>
            </a:prstGeom>
            <a:noFill/>
            <a:ln>
              <a:noFill/>
            </a:ln>
          </p:spPr>
        </p:pic>
        <p:cxnSp>
          <p:nvCxnSpPr>
            <p:cNvPr id="160" name="Google Shape;160;p27"/>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grpSp>
        <p:nvGrpSpPr>
          <p:cNvPr id="161" name="Google Shape;161;p27"/>
          <p:cNvGrpSpPr/>
          <p:nvPr/>
        </p:nvGrpSpPr>
        <p:grpSpPr>
          <a:xfrm>
            <a:off x="4639764" y="1565637"/>
            <a:ext cx="2160300" cy="1948903"/>
            <a:chOff x="159352" y="1099975"/>
            <a:chExt cx="2371350" cy="2139301"/>
          </a:xfrm>
        </p:grpSpPr>
        <p:pic>
          <p:nvPicPr>
            <p:cNvPr id="162" name="Google Shape;162;p27"/>
            <p:cNvPicPr preferRelativeResize="0"/>
            <p:nvPr/>
          </p:nvPicPr>
          <p:blipFill rotWithShape="1">
            <a:blip r:embed="rId3">
              <a:alphaModFix/>
            </a:blip>
            <a:srcRect b="-67330" l="-323280" r="323280" t="67330"/>
            <a:stretch/>
          </p:blipFill>
          <p:spPr>
            <a:xfrm>
              <a:off x="639652" y="1099975"/>
              <a:ext cx="1410600" cy="1410575"/>
            </a:xfrm>
            <a:prstGeom prst="rect">
              <a:avLst/>
            </a:prstGeom>
            <a:noFill/>
            <a:ln>
              <a:noFill/>
            </a:ln>
          </p:spPr>
        </p:pic>
        <p:sp>
          <p:nvSpPr>
            <p:cNvPr id="163" name="Google Shape;163;p27"/>
            <p:cNvSpPr txBox="1"/>
            <p:nvPr/>
          </p:nvSpPr>
          <p:spPr>
            <a:xfrm>
              <a:off x="159352" y="2701800"/>
              <a:ext cx="23712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latin typeface="Plus Jakarta Sans"/>
                  <a:ea typeface="Plus Jakarta Sans"/>
                  <a:cs typeface="Plus Jakarta Sans"/>
                  <a:sym typeface="Plus Jakarta Sans"/>
                </a:rPr>
                <a:t>Toby Cotter</a:t>
              </a:r>
              <a:endParaRPr b="1" sz="1200">
                <a:latin typeface="Plus Jakarta Sans"/>
                <a:ea typeface="Plus Jakarta Sans"/>
                <a:cs typeface="Plus Jakarta Sans"/>
                <a:sym typeface="Plus Jakarta Sans"/>
              </a:endParaRPr>
            </a:p>
          </p:txBody>
        </p:sp>
        <p:sp>
          <p:nvSpPr>
            <p:cNvPr id="164" name="Google Shape;164;p27"/>
            <p:cNvSpPr txBox="1"/>
            <p:nvPr/>
          </p:nvSpPr>
          <p:spPr>
            <a:xfrm>
              <a:off x="159502" y="3043076"/>
              <a:ext cx="2371200" cy="1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Plus Jakarta Sans"/>
                  <a:ea typeface="Plus Jakarta Sans"/>
                  <a:cs typeface="Plus Jakarta Sans"/>
                  <a:sym typeface="Plus Jakarta Sans"/>
                </a:rPr>
                <a:t>City Manager</a:t>
              </a:r>
              <a:endParaRPr sz="1000">
                <a:latin typeface="Plus Jakarta Sans"/>
                <a:ea typeface="Plus Jakarta Sans"/>
                <a:cs typeface="Plus Jakarta Sans"/>
                <a:sym typeface="Plus Jakarta Sans"/>
              </a:endParaRPr>
            </a:p>
            <a:p>
              <a:pPr indent="0" lvl="0" marL="0" rtl="0" algn="ctr">
                <a:spcBef>
                  <a:spcPts val="0"/>
                </a:spcBef>
                <a:spcAft>
                  <a:spcPts val="0"/>
                </a:spcAft>
                <a:buNone/>
              </a:pPr>
              <a:r>
                <a:rPr lang="en-US" sz="1000">
                  <a:latin typeface="Plus Jakarta Sans"/>
                  <a:ea typeface="Plus Jakarta Sans"/>
                  <a:cs typeface="Plus Jakarta Sans"/>
                  <a:sym typeface="Plus Jakarta Sans"/>
                </a:rPr>
                <a:t>Bullhead City, AZ</a:t>
              </a:r>
              <a:endParaRPr sz="1000">
                <a:latin typeface="Plus Jakarta Sans"/>
                <a:ea typeface="Plus Jakarta Sans"/>
                <a:cs typeface="Plus Jakarta Sans"/>
                <a:sym typeface="Plus Jakarta Sans"/>
              </a:endParaRPr>
            </a:p>
          </p:txBody>
        </p:sp>
      </p:grpSp>
      <p:grpSp>
        <p:nvGrpSpPr>
          <p:cNvPr id="165" name="Google Shape;165;p27"/>
          <p:cNvGrpSpPr/>
          <p:nvPr/>
        </p:nvGrpSpPr>
        <p:grpSpPr>
          <a:xfrm>
            <a:off x="6679006" y="3024899"/>
            <a:ext cx="2160197" cy="421856"/>
            <a:chOff x="159352" y="2701800"/>
            <a:chExt cx="2371237" cy="463069"/>
          </a:xfrm>
        </p:grpSpPr>
        <p:sp>
          <p:nvSpPr>
            <p:cNvPr id="166" name="Google Shape;166;p27"/>
            <p:cNvSpPr txBox="1"/>
            <p:nvPr/>
          </p:nvSpPr>
          <p:spPr>
            <a:xfrm>
              <a:off x="159352" y="2701800"/>
              <a:ext cx="23712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latin typeface="Plus Jakarta Sans"/>
                  <a:ea typeface="Plus Jakarta Sans"/>
                  <a:cs typeface="Plus Jakarta Sans"/>
                  <a:sym typeface="Plus Jakarta Sans"/>
                </a:rPr>
                <a:t>Florencia Rullo</a:t>
              </a:r>
              <a:endParaRPr b="1" sz="1200">
                <a:latin typeface="Plus Jakarta Sans"/>
                <a:ea typeface="Plus Jakarta Sans"/>
                <a:cs typeface="Plus Jakarta Sans"/>
                <a:sym typeface="Plus Jakarta Sans"/>
              </a:endParaRPr>
            </a:p>
          </p:txBody>
        </p:sp>
        <p:sp>
          <p:nvSpPr>
            <p:cNvPr id="167" name="Google Shape;167;p27"/>
            <p:cNvSpPr txBox="1"/>
            <p:nvPr/>
          </p:nvSpPr>
          <p:spPr>
            <a:xfrm>
              <a:off x="159390" y="2968669"/>
              <a:ext cx="2371200" cy="19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
                  <a:latin typeface="Plus Jakarta Sans"/>
                  <a:ea typeface="Plus Jakarta Sans"/>
                  <a:cs typeface="Plus Jakarta Sans"/>
                  <a:sym typeface="Plus Jakarta Sans"/>
                </a:rPr>
                <a:t>Communications Manager</a:t>
              </a:r>
              <a:endParaRPr sz="1000">
                <a:latin typeface="Plus Jakarta Sans"/>
                <a:ea typeface="Plus Jakarta Sans"/>
                <a:cs typeface="Plus Jakarta Sans"/>
                <a:sym typeface="Plus Jakarta Sans"/>
              </a:endParaRPr>
            </a:p>
            <a:p>
              <a:pPr indent="0" lvl="0" marL="0" rtl="0" algn="ctr">
                <a:spcBef>
                  <a:spcPts val="0"/>
                </a:spcBef>
                <a:spcAft>
                  <a:spcPts val="0"/>
                </a:spcAft>
                <a:buNone/>
              </a:pPr>
              <a:r>
                <a:rPr lang="en-US" sz="1000">
                  <a:latin typeface="Plus Jakarta Sans"/>
                  <a:ea typeface="Plus Jakarta Sans"/>
                  <a:cs typeface="Plus Jakarta Sans"/>
                  <a:sym typeface="Plus Jakarta Sans"/>
                </a:rPr>
                <a:t>Nantucket, MA</a:t>
              </a:r>
              <a:endParaRPr sz="1000">
                <a:latin typeface="Plus Jakarta Sans"/>
                <a:ea typeface="Plus Jakarta Sans"/>
                <a:cs typeface="Plus Jakarta Sans"/>
                <a:sym typeface="Plus Jakarta Sans"/>
              </a:endParaRPr>
            </a:p>
          </p:txBody>
        </p:sp>
      </p:grpSp>
      <p:pic>
        <p:nvPicPr>
          <p:cNvPr id="168" name="Google Shape;168;p27"/>
          <p:cNvPicPr preferRelativeResize="0"/>
          <p:nvPr/>
        </p:nvPicPr>
        <p:blipFill>
          <a:blip r:embed="rId5">
            <a:alphaModFix/>
          </a:blip>
          <a:stretch>
            <a:fillRect/>
          </a:stretch>
        </p:blipFill>
        <p:spPr>
          <a:xfrm>
            <a:off x="844025" y="1618475"/>
            <a:ext cx="1219500" cy="1219500"/>
          </a:xfrm>
          <a:prstGeom prst="ellipse">
            <a:avLst/>
          </a:prstGeom>
          <a:noFill/>
          <a:ln>
            <a:noFill/>
          </a:ln>
        </p:spPr>
      </p:pic>
      <p:pic>
        <p:nvPicPr>
          <p:cNvPr id="169" name="Google Shape;169;p27"/>
          <p:cNvPicPr preferRelativeResize="0"/>
          <p:nvPr/>
        </p:nvPicPr>
        <p:blipFill>
          <a:blip r:embed="rId6">
            <a:alphaModFix/>
          </a:blip>
          <a:stretch>
            <a:fillRect/>
          </a:stretch>
        </p:blipFill>
        <p:spPr>
          <a:xfrm>
            <a:off x="2992250" y="1618475"/>
            <a:ext cx="1219500" cy="1219500"/>
          </a:xfrm>
          <a:prstGeom prst="ellipse">
            <a:avLst/>
          </a:prstGeom>
          <a:noFill/>
          <a:ln>
            <a:noFill/>
          </a:ln>
        </p:spPr>
      </p:pic>
      <p:pic>
        <p:nvPicPr>
          <p:cNvPr id="170" name="Google Shape;170;p27"/>
          <p:cNvPicPr preferRelativeResize="0"/>
          <p:nvPr/>
        </p:nvPicPr>
        <p:blipFill>
          <a:blip r:embed="rId7">
            <a:alphaModFix/>
          </a:blip>
          <a:stretch>
            <a:fillRect/>
          </a:stretch>
        </p:blipFill>
        <p:spPr>
          <a:xfrm>
            <a:off x="5110175" y="1618335"/>
            <a:ext cx="1219500" cy="1219800"/>
          </a:xfrm>
          <a:prstGeom prst="ellipse">
            <a:avLst/>
          </a:prstGeom>
          <a:noFill/>
          <a:ln>
            <a:noFill/>
          </a:ln>
        </p:spPr>
      </p:pic>
      <p:pic>
        <p:nvPicPr>
          <p:cNvPr id="171" name="Google Shape;171;p27"/>
          <p:cNvPicPr preferRelativeResize="0"/>
          <p:nvPr/>
        </p:nvPicPr>
        <p:blipFill>
          <a:blip r:embed="rId8">
            <a:alphaModFix/>
          </a:blip>
          <a:stretch>
            <a:fillRect/>
          </a:stretch>
        </p:blipFill>
        <p:spPr>
          <a:xfrm>
            <a:off x="7149350" y="1618475"/>
            <a:ext cx="1219500" cy="1219500"/>
          </a:xfrm>
          <a:prstGeom prst="ellipse">
            <a:avLst/>
          </a:prstGeom>
          <a:noFill/>
          <a:ln>
            <a:noFill/>
          </a:ln>
        </p:spPr>
      </p:pic>
      <p:sp>
        <p:nvSpPr>
          <p:cNvPr id="172" name="Google Shape;172;p27"/>
          <p:cNvSpPr/>
          <p:nvPr/>
        </p:nvSpPr>
        <p:spPr>
          <a:xfrm>
            <a:off x="765275" y="1535075"/>
            <a:ext cx="1377000" cy="1386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173" name="Google Shape;173;p27"/>
          <p:cNvSpPr/>
          <p:nvPr/>
        </p:nvSpPr>
        <p:spPr>
          <a:xfrm>
            <a:off x="2913500" y="1535075"/>
            <a:ext cx="1377000" cy="1386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174" name="Google Shape;174;p27"/>
          <p:cNvSpPr/>
          <p:nvPr/>
        </p:nvSpPr>
        <p:spPr>
          <a:xfrm>
            <a:off x="5031425" y="1535075"/>
            <a:ext cx="1377000" cy="1386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175" name="Google Shape;175;p27"/>
          <p:cNvSpPr/>
          <p:nvPr/>
        </p:nvSpPr>
        <p:spPr>
          <a:xfrm>
            <a:off x="7070600" y="1535075"/>
            <a:ext cx="1377000" cy="13863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68" name="Shape 468"/>
        <p:cNvGrpSpPr/>
        <p:nvPr/>
      </p:nvGrpSpPr>
      <p:grpSpPr>
        <a:xfrm>
          <a:off x="0" y="0"/>
          <a:ext cx="0" cy="0"/>
          <a:chOff x="0" y="0"/>
          <a:chExt cx="0" cy="0"/>
        </a:xfrm>
      </p:grpSpPr>
      <p:sp>
        <p:nvSpPr>
          <p:cNvPr id="469" name="Google Shape;469;p54"/>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70" name="Google Shape;470;p54"/>
          <p:cNvSpPr txBox="1"/>
          <p:nvPr/>
        </p:nvSpPr>
        <p:spPr>
          <a:xfrm>
            <a:off x="222275" y="451182"/>
            <a:ext cx="5329500" cy="8028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t/>
            </a:r>
            <a:endParaRPr sz="2800">
              <a:solidFill>
                <a:srgbClr val="000000"/>
              </a:solidFill>
              <a:latin typeface="Plus Jakarta Sans SemiBold"/>
              <a:ea typeface="Plus Jakarta Sans SemiBold"/>
              <a:cs typeface="Plus Jakarta Sans SemiBold"/>
              <a:sym typeface="Plus Jakarta Sans SemiBold"/>
            </a:endParaRPr>
          </a:p>
        </p:txBody>
      </p:sp>
      <p:sp>
        <p:nvSpPr>
          <p:cNvPr id="471" name="Google Shape;471;p54"/>
          <p:cNvSpPr txBox="1"/>
          <p:nvPr/>
        </p:nvSpPr>
        <p:spPr>
          <a:xfrm>
            <a:off x="457200" y="494100"/>
            <a:ext cx="6346500" cy="8226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chemeClr val="dk1"/>
              </a:buClr>
              <a:buSzPts val="1100"/>
              <a:buFont typeface="Arial"/>
              <a:buNone/>
            </a:pPr>
            <a:r>
              <a:rPr lang="en-US" sz="2800">
                <a:latin typeface="Plus Jakarta Sans SemiBold"/>
                <a:ea typeface="Plus Jakarta Sans SemiBold"/>
                <a:cs typeface="Plus Jakarta Sans SemiBold"/>
                <a:sym typeface="Plus Jakarta Sans SemiBold"/>
              </a:rPr>
              <a:t>Nantucket’s Strategic Plan</a:t>
            </a:r>
            <a:endParaRPr sz="2800">
              <a:latin typeface="Plus Jakarta Sans SemiBold"/>
              <a:ea typeface="Plus Jakarta Sans SemiBold"/>
              <a:cs typeface="Plus Jakarta Sans SemiBold"/>
              <a:sym typeface="Plus Jakarta Sans SemiBold"/>
            </a:endParaRPr>
          </a:p>
          <a:p>
            <a:pPr indent="0" lvl="0" marL="0" rtl="0" algn="l">
              <a:lnSpc>
                <a:spcPct val="90000"/>
              </a:lnSpc>
              <a:spcBef>
                <a:spcPts val="0"/>
              </a:spcBef>
              <a:spcAft>
                <a:spcPts val="0"/>
              </a:spcAft>
              <a:buClr>
                <a:schemeClr val="dk1"/>
              </a:buClr>
              <a:buSzPts val="1100"/>
              <a:buFont typeface="Arial"/>
              <a:buNone/>
            </a:pPr>
            <a:r>
              <a:rPr lang="en-US" sz="1300">
                <a:solidFill>
                  <a:srgbClr val="3BD1BB"/>
                </a:solidFill>
                <a:latin typeface="Plus Jakarta Sans Medium"/>
                <a:ea typeface="Plus Jakarta Sans Medium"/>
                <a:cs typeface="Plus Jakarta Sans Medium"/>
                <a:sym typeface="Plus Jakarta Sans Medium"/>
              </a:rPr>
              <a:t>Educating the community</a:t>
            </a:r>
            <a:endParaRPr sz="2800">
              <a:solidFill>
                <a:srgbClr val="3BD1BB"/>
              </a:solidFill>
              <a:latin typeface="Plus Jakarta Sans Medium"/>
              <a:ea typeface="Plus Jakarta Sans Medium"/>
              <a:cs typeface="Plus Jakarta Sans Medium"/>
              <a:sym typeface="Plus Jakarta Sans Medium"/>
            </a:endParaRPr>
          </a:p>
        </p:txBody>
      </p:sp>
      <p:pic>
        <p:nvPicPr>
          <p:cNvPr id="472" name="Google Shape;472;p54"/>
          <p:cNvPicPr preferRelativeResize="0"/>
          <p:nvPr/>
        </p:nvPicPr>
        <p:blipFill>
          <a:blip r:embed="rId3">
            <a:alphaModFix/>
          </a:blip>
          <a:stretch>
            <a:fillRect/>
          </a:stretch>
        </p:blipFill>
        <p:spPr>
          <a:xfrm>
            <a:off x="457200" y="1253975"/>
            <a:ext cx="3866323" cy="3208650"/>
          </a:xfrm>
          <a:prstGeom prst="rect">
            <a:avLst/>
          </a:prstGeom>
          <a:noFill/>
          <a:ln>
            <a:noFill/>
          </a:ln>
        </p:spPr>
      </p:pic>
      <p:pic>
        <p:nvPicPr>
          <p:cNvPr id="473" name="Google Shape;473;p54"/>
          <p:cNvPicPr preferRelativeResize="0"/>
          <p:nvPr/>
        </p:nvPicPr>
        <p:blipFill>
          <a:blip r:embed="rId4">
            <a:alphaModFix/>
          </a:blip>
          <a:stretch>
            <a:fillRect/>
          </a:stretch>
        </p:blipFill>
        <p:spPr>
          <a:xfrm>
            <a:off x="4782950" y="1316700"/>
            <a:ext cx="3599048" cy="2193620"/>
          </a:xfrm>
          <a:prstGeom prst="rect">
            <a:avLst/>
          </a:prstGeom>
          <a:noFill/>
          <a:ln>
            <a:noFill/>
          </a:ln>
        </p:spPr>
      </p:pic>
      <p:sp>
        <p:nvSpPr>
          <p:cNvPr id="474" name="Google Shape;474;p54"/>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
        <p:nvSpPr>
          <p:cNvPr id="475" name="Google Shape;475;p54"/>
          <p:cNvSpPr txBox="1"/>
          <p:nvPr/>
        </p:nvSpPr>
        <p:spPr>
          <a:xfrm>
            <a:off x="4717475" y="3496850"/>
            <a:ext cx="3664500" cy="2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rgbClr val="0D0C12"/>
                </a:solidFill>
                <a:latin typeface="Plus Jakarta Sans"/>
                <a:ea typeface="Plus Jakarta Sans"/>
                <a:cs typeface="Plus Jakarta Sans"/>
                <a:sym typeface="Plus Jakarta Sans"/>
              </a:rPr>
              <a:t>Click images to explore Nantucket’s</a:t>
            </a:r>
            <a:r>
              <a:rPr i="1" lang="en-US" sz="1000">
                <a:solidFill>
                  <a:srgbClr val="0D0C12"/>
                </a:solidFill>
                <a:latin typeface="Plus Jakarta Sans"/>
                <a:ea typeface="Plus Jakarta Sans"/>
                <a:cs typeface="Plus Jakarta Sans"/>
                <a:sym typeface="Plus Jakarta Sans"/>
              </a:rPr>
              <a:t> two-way engagement platform</a:t>
            </a:r>
            <a:endParaRPr i="1" sz="1000">
              <a:solidFill>
                <a:srgbClr val="0D0C12"/>
              </a:solidFill>
              <a:latin typeface="Plus Jakarta Sans"/>
              <a:ea typeface="Plus Jakarta Sans"/>
              <a:cs typeface="Plus Jakarta Sans"/>
              <a:sym typeface="Plus Jakart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80" name="Shape 480"/>
        <p:cNvGrpSpPr/>
        <p:nvPr/>
      </p:nvGrpSpPr>
      <p:grpSpPr>
        <a:xfrm>
          <a:off x="0" y="0"/>
          <a:ext cx="0" cy="0"/>
          <a:chOff x="0" y="0"/>
          <a:chExt cx="0" cy="0"/>
        </a:xfrm>
      </p:grpSpPr>
      <p:grpSp>
        <p:nvGrpSpPr>
          <p:cNvPr id="481" name="Google Shape;481;p55"/>
          <p:cNvGrpSpPr/>
          <p:nvPr/>
        </p:nvGrpSpPr>
        <p:grpSpPr>
          <a:xfrm>
            <a:off x="11135542" y="-1102876"/>
            <a:ext cx="4950110" cy="811513"/>
            <a:chOff x="1740920" y="2688074"/>
            <a:chExt cx="4950110" cy="811513"/>
          </a:xfrm>
        </p:grpSpPr>
        <p:pic>
          <p:nvPicPr>
            <p:cNvPr id="482" name="Google Shape;482;p55"/>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483" name="Google Shape;483;p55"/>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484" name="Google Shape;484;p55"/>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485" name="Google Shape;485;p55"/>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486" name="Google Shape;486;p55"/>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487" name="Google Shape;487;p55"/>
          <p:cNvSpPr txBox="1"/>
          <p:nvPr/>
        </p:nvSpPr>
        <p:spPr>
          <a:xfrm>
            <a:off x="458950" y="488425"/>
            <a:ext cx="3773400" cy="4965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Transportation</a:t>
            </a:r>
            <a:endParaRPr sz="2800">
              <a:latin typeface="Plus Jakarta Sans SemiBold"/>
              <a:ea typeface="Plus Jakarta Sans SemiBold"/>
              <a:cs typeface="Plus Jakarta Sans SemiBold"/>
              <a:sym typeface="Plus Jakarta Sans SemiBold"/>
            </a:endParaRPr>
          </a:p>
        </p:txBody>
      </p:sp>
      <p:sp>
        <p:nvSpPr>
          <p:cNvPr id="488" name="Google Shape;488;p55"/>
          <p:cNvSpPr txBox="1"/>
          <p:nvPr/>
        </p:nvSpPr>
        <p:spPr>
          <a:xfrm>
            <a:off x="457200" y="1371600"/>
            <a:ext cx="3906600" cy="290100"/>
          </a:xfrm>
          <a:prstGeom prst="rect">
            <a:avLst/>
          </a:prstGeom>
          <a:noFill/>
          <a:ln>
            <a:noFill/>
          </a:ln>
        </p:spPr>
        <p:txBody>
          <a:bodyPr anchorCtr="0" anchor="t" bIns="17150" lIns="34300" spcFirstLastPara="1" rIns="34300" wrap="square" tIns="17150">
            <a:noAutofit/>
          </a:bodyPr>
          <a:lstStyle/>
          <a:p>
            <a:pPr indent="0" lvl="0" marL="0" rtl="0" algn="l">
              <a:spcBef>
                <a:spcPts val="0"/>
              </a:spcBef>
              <a:spcAft>
                <a:spcPts val="0"/>
              </a:spcAft>
              <a:buClr>
                <a:schemeClr val="dk1"/>
              </a:buClr>
              <a:buSzPts val="1100"/>
              <a:buFont typeface="Arial"/>
              <a:buNone/>
            </a:pPr>
            <a:r>
              <a:rPr b="1" lang="en-US" sz="1200">
                <a:latin typeface="Plus Jakarta Sans"/>
                <a:ea typeface="Plus Jakarta Sans"/>
                <a:cs typeface="Plus Jakarta Sans"/>
                <a:sym typeface="Plus Jakarta Sans"/>
              </a:rPr>
              <a:t>One focus area, a microcosm of the broader plan</a:t>
            </a:r>
            <a:endParaRPr b="1" sz="1200">
              <a:latin typeface="Plus Jakarta Sans"/>
              <a:ea typeface="Plus Jakarta Sans"/>
              <a:cs typeface="Plus Jakarta Sans"/>
              <a:sym typeface="Plus Jakarta Sans"/>
            </a:endParaRPr>
          </a:p>
        </p:txBody>
      </p:sp>
      <p:pic>
        <p:nvPicPr>
          <p:cNvPr id="489" name="Google Shape;489;p55"/>
          <p:cNvPicPr preferRelativeResize="0"/>
          <p:nvPr/>
        </p:nvPicPr>
        <p:blipFill>
          <a:blip r:embed="rId6">
            <a:alphaModFix/>
          </a:blip>
          <a:stretch>
            <a:fillRect/>
          </a:stretch>
        </p:blipFill>
        <p:spPr>
          <a:xfrm>
            <a:off x="5943600" y="1600200"/>
            <a:ext cx="2590799" cy="2058851"/>
          </a:xfrm>
          <a:prstGeom prst="rect">
            <a:avLst/>
          </a:prstGeom>
          <a:noFill/>
          <a:ln>
            <a:noFill/>
          </a:ln>
        </p:spPr>
      </p:pic>
      <p:sp>
        <p:nvSpPr>
          <p:cNvPr id="490" name="Google Shape;490;p55"/>
          <p:cNvSpPr txBox="1"/>
          <p:nvPr>
            <p:ph idx="4294967295" type="title"/>
          </p:nvPr>
        </p:nvSpPr>
        <p:spPr>
          <a:xfrm>
            <a:off x="313875" y="1772000"/>
            <a:ext cx="4738800" cy="2691300"/>
          </a:xfrm>
          <a:prstGeom prst="rect">
            <a:avLst/>
          </a:prstGeom>
        </p:spPr>
        <p:txBody>
          <a:bodyPr anchorCtr="0" anchor="ctr" bIns="45700" lIns="91425" spcFirstLastPara="1" rIns="91425" wrap="square" tIns="45700">
            <a:noAutofit/>
          </a:bodyPr>
          <a:lstStyle/>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Transportation is one of the five stated focus areas of the plan</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Much progress has been made since 2018</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Received the largest amount of respondents in a single </a:t>
            </a:r>
            <a:br>
              <a:rPr lang="en-US" sz="1200">
                <a:solidFill>
                  <a:srgbClr val="000000"/>
                </a:solidFill>
                <a:latin typeface="Plus Jakarta Sans"/>
                <a:ea typeface="Plus Jakarta Sans"/>
                <a:cs typeface="Plus Jakarta Sans"/>
                <a:sym typeface="Plus Jakarta Sans"/>
              </a:rPr>
            </a:br>
            <a:r>
              <a:rPr lang="en-US" sz="1200">
                <a:solidFill>
                  <a:srgbClr val="000000"/>
                </a:solidFill>
                <a:latin typeface="Plus Jakarta Sans"/>
                <a:ea typeface="Plus Jakarta Sans"/>
                <a:cs typeface="Plus Jakarta Sans"/>
                <a:sym typeface="Plus Jakarta Sans"/>
              </a:rPr>
              <a:t>AI-powered survey on this topic</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Presented the findings to MASSDOT</a:t>
            </a:r>
            <a:endParaRPr sz="1200">
              <a:solidFill>
                <a:srgbClr val="000000"/>
              </a:solidFill>
              <a:latin typeface="Plus Jakarta Sans"/>
              <a:ea typeface="Plus Jakarta Sans"/>
              <a:cs typeface="Plus Jakarta Sans"/>
              <a:sym typeface="Plus Jakarta Sans"/>
            </a:endParaRPr>
          </a:p>
          <a:p>
            <a:pPr indent="-304800" lvl="0" marL="457200" rtl="0" algn="l">
              <a:lnSpc>
                <a:spcPct val="150000"/>
              </a:lnSpc>
              <a:spcBef>
                <a:spcPts val="0"/>
              </a:spcBef>
              <a:spcAft>
                <a:spcPts val="0"/>
              </a:spcAft>
              <a:buClr>
                <a:srgbClr val="3BD1BB"/>
              </a:buClr>
              <a:buSzPts val="1200"/>
              <a:buFont typeface="Plus Jakarta Sans"/>
              <a:buChar char="●"/>
            </a:pPr>
            <a:r>
              <a:rPr lang="en-US" sz="1200">
                <a:solidFill>
                  <a:srgbClr val="000000"/>
                </a:solidFill>
                <a:latin typeface="Plus Jakarta Sans"/>
                <a:ea typeface="Plus Jakarta Sans"/>
                <a:cs typeface="Plus Jakarta Sans"/>
                <a:sym typeface="Plus Jakarta Sans"/>
              </a:rPr>
              <a:t>Consolidate the communication efforts under the broader umbrella of the strategic plan</a:t>
            </a:r>
            <a:endParaRPr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sz="1200">
              <a:solidFill>
                <a:srgbClr val="000000"/>
              </a:solidFill>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i="1" lang="en-US" sz="1100">
                <a:solidFill>
                  <a:srgbClr val="000000"/>
                </a:solidFill>
                <a:latin typeface="Plus Jakarta Sans"/>
                <a:ea typeface="Plus Jakarta Sans"/>
                <a:cs typeface="Plus Jakarta Sans"/>
                <a:sym typeface="Plus Jakarta Sans"/>
              </a:rPr>
              <a:t>Fun fact: Nantucket has no traffic lights!</a:t>
            </a:r>
            <a:endParaRPr i="1" sz="1100">
              <a:solidFill>
                <a:srgbClr val="000000"/>
              </a:solidFill>
              <a:latin typeface="Plus Jakarta Sans"/>
              <a:ea typeface="Plus Jakarta Sans"/>
              <a:cs typeface="Plus Jakarta Sans"/>
              <a:sym typeface="Plus Jakarta Sans"/>
            </a:endParaRPr>
          </a:p>
        </p:txBody>
      </p:sp>
      <p:sp>
        <p:nvSpPr>
          <p:cNvPr id="491" name="Google Shape;491;p55"/>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496" name="Shape 496"/>
        <p:cNvGrpSpPr/>
        <p:nvPr/>
      </p:nvGrpSpPr>
      <p:grpSpPr>
        <a:xfrm>
          <a:off x="0" y="0"/>
          <a:ext cx="0" cy="0"/>
          <a:chOff x="0" y="0"/>
          <a:chExt cx="0" cy="0"/>
        </a:xfrm>
      </p:grpSpPr>
      <p:grpSp>
        <p:nvGrpSpPr>
          <p:cNvPr id="497" name="Google Shape;497;p56"/>
          <p:cNvGrpSpPr/>
          <p:nvPr/>
        </p:nvGrpSpPr>
        <p:grpSpPr>
          <a:xfrm>
            <a:off x="11135542" y="-1102876"/>
            <a:ext cx="4950110" cy="811513"/>
            <a:chOff x="1740920" y="2688074"/>
            <a:chExt cx="4950110" cy="811513"/>
          </a:xfrm>
        </p:grpSpPr>
        <p:pic>
          <p:nvPicPr>
            <p:cNvPr id="498" name="Google Shape;498;p56"/>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499" name="Google Shape;499;p56"/>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500" name="Google Shape;500;p56"/>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501" name="Google Shape;501;p56"/>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502" name="Google Shape;502;p56"/>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503" name="Google Shape;503;p56"/>
          <p:cNvSpPr txBox="1"/>
          <p:nvPr/>
        </p:nvSpPr>
        <p:spPr>
          <a:xfrm>
            <a:off x="458950" y="488425"/>
            <a:ext cx="3773400" cy="4965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Transportation</a:t>
            </a:r>
            <a:endParaRPr sz="2800">
              <a:latin typeface="Plus Jakarta Sans SemiBold"/>
              <a:ea typeface="Plus Jakarta Sans SemiBold"/>
              <a:cs typeface="Plus Jakarta Sans SemiBold"/>
              <a:sym typeface="Plus Jakarta Sans SemiBold"/>
            </a:endParaRPr>
          </a:p>
        </p:txBody>
      </p:sp>
      <p:sp>
        <p:nvSpPr>
          <p:cNvPr id="504" name="Google Shape;504;p56"/>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505" name="Google Shape;505;p56"/>
          <p:cNvPicPr preferRelativeResize="0"/>
          <p:nvPr/>
        </p:nvPicPr>
        <p:blipFill>
          <a:blip r:embed="rId6">
            <a:alphaModFix/>
          </a:blip>
          <a:stretch>
            <a:fillRect/>
          </a:stretch>
        </p:blipFill>
        <p:spPr>
          <a:xfrm>
            <a:off x="458950" y="1206950"/>
            <a:ext cx="4006173" cy="3238052"/>
          </a:xfrm>
          <a:prstGeom prst="rect">
            <a:avLst/>
          </a:prstGeom>
          <a:noFill/>
          <a:ln>
            <a:noFill/>
          </a:ln>
        </p:spPr>
      </p:pic>
      <p:pic>
        <p:nvPicPr>
          <p:cNvPr id="506" name="Google Shape;506;p56"/>
          <p:cNvPicPr preferRelativeResize="0"/>
          <p:nvPr/>
        </p:nvPicPr>
        <p:blipFill>
          <a:blip r:embed="rId7">
            <a:alphaModFix/>
          </a:blip>
          <a:stretch>
            <a:fillRect/>
          </a:stretch>
        </p:blipFill>
        <p:spPr>
          <a:xfrm>
            <a:off x="4586896" y="1206952"/>
            <a:ext cx="4099900" cy="318408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511" name="Shape 511"/>
        <p:cNvGrpSpPr/>
        <p:nvPr/>
      </p:nvGrpSpPr>
      <p:grpSpPr>
        <a:xfrm>
          <a:off x="0" y="0"/>
          <a:ext cx="0" cy="0"/>
          <a:chOff x="0" y="0"/>
          <a:chExt cx="0" cy="0"/>
        </a:xfrm>
      </p:grpSpPr>
      <p:sp>
        <p:nvSpPr>
          <p:cNvPr id="512" name="Google Shape;512;p57"/>
          <p:cNvSpPr txBox="1"/>
          <p:nvPr/>
        </p:nvSpPr>
        <p:spPr>
          <a:xfrm>
            <a:off x="479000" y="451175"/>
            <a:ext cx="5798400" cy="485100"/>
          </a:xfrm>
          <a:prstGeom prst="rect">
            <a:avLst/>
          </a:prstGeom>
          <a:noFill/>
          <a:ln>
            <a:noFill/>
          </a:ln>
        </p:spPr>
        <p:txBody>
          <a:bodyPr anchorCtr="0" anchor="t" bIns="26775" lIns="26775" spcFirstLastPara="1" rIns="26775" wrap="square" tIns="26775">
            <a:spAutoFit/>
          </a:bodyPr>
          <a:lstStyle/>
          <a:p>
            <a:pPr indent="0" lvl="0" marL="0" rtl="0" algn="l">
              <a:lnSpc>
                <a:spcPct val="115000"/>
              </a:lnSpc>
              <a:spcBef>
                <a:spcPts val="0"/>
              </a:spcBef>
              <a:spcAft>
                <a:spcPts val="0"/>
              </a:spcAft>
              <a:buClr>
                <a:srgbClr val="000000"/>
              </a:buClr>
              <a:buSzPts val="1100"/>
              <a:buFont typeface="Arial"/>
              <a:buNone/>
            </a:pPr>
            <a:r>
              <a:rPr lang="en-US" sz="2800">
                <a:latin typeface="Plus Jakarta Sans SemiBold"/>
                <a:ea typeface="Plus Jakarta Sans SemiBold"/>
                <a:cs typeface="Plus Jakarta Sans SemiBold"/>
                <a:sym typeface="Plus Jakarta Sans SemiBold"/>
              </a:rPr>
              <a:t>Looking (and planning) ahead</a:t>
            </a:r>
            <a:endParaRPr sz="2800">
              <a:latin typeface="Plus Jakarta Sans SemiBold"/>
              <a:ea typeface="Plus Jakarta Sans SemiBold"/>
              <a:cs typeface="Plus Jakarta Sans SemiBold"/>
              <a:sym typeface="Plus Jakarta Sans SemiBold"/>
            </a:endParaRPr>
          </a:p>
        </p:txBody>
      </p:sp>
      <p:grpSp>
        <p:nvGrpSpPr>
          <p:cNvPr id="513" name="Google Shape;513;p57"/>
          <p:cNvGrpSpPr/>
          <p:nvPr/>
        </p:nvGrpSpPr>
        <p:grpSpPr>
          <a:xfrm>
            <a:off x="479000" y="1342263"/>
            <a:ext cx="2366700" cy="1704038"/>
            <a:chOff x="479000" y="2280013"/>
            <a:chExt cx="2366700" cy="1704038"/>
          </a:xfrm>
        </p:grpSpPr>
        <p:sp>
          <p:nvSpPr>
            <p:cNvPr id="514" name="Google Shape;514;p57"/>
            <p:cNvSpPr txBox="1"/>
            <p:nvPr/>
          </p:nvSpPr>
          <p:spPr>
            <a:xfrm>
              <a:off x="479000" y="2444750"/>
              <a:ext cx="2366700" cy="15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1200">
                  <a:latin typeface="Plus Jakarta Sans"/>
                  <a:ea typeface="Plus Jakarta Sans"/>
                  <a:cs typeface="Plus Jakarta Sans"/>
                  <a:sym typeface="Plus Jakarta Sans"/>
                </a:rPr>
                <a:t>Rolling out the updated plan</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Updated plan for 2024-2025 is in the works</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None/>
              </a:pPr>
              <a:r>
                <a:rPr lang="en-US" sz="1000">
                  <a:latin typeface="Plus Jakarta Sans"/>
                  <a:ea typeface="Plus Jakarta Sans"/>
                  <a:cs typeface="Plus Jakarta Sans"/>
                  <a:sym typeface="Plus Jakarta Sans"/>
                </a:rPr>
                <a:t>Board and community input, validation of the renewed plan</a:t>
              </a:r>
              <a:endParaRPr sz="1000">
                <a:latin typeface="Plus Jakarta Sans"/>
                <a:ea typeface="Plus Jakarta Sans"/>
                <a:cs typeface="Plus Jakarta Sans"/>
                <a:sym typeface="Plus Jakarta Sans"/>
              </a:endParaRPr>
            </a:p>
          </p:txBody>
        </p:sp>
        <p:cxnSp>
          <p:nvCxnSpPr>
            <p:cNvPr id="515" name="Google Shape;515;p57"/>
            <p:cNvCxnSpPr/>
            <p:nvPr/>
          </p:nvCxnSpPr>
          <p:spPr>
            <a:xfrm>
              <a:off x="575457" y="2280013"/>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516" name="Google Shape;516;p57"/>
          <p:cNvGrpSpPr/>
          <p:nvPr/>
        </p:nvGrpSpPr>
        <p:grpSpPr>
          <a:xfrm>
            <a:off x="2940525" y="1335388"/>
            <a:ext cx="2366700" cy="2189063"/>
            <a:chOff x="3388650" y="2273138"/>
            <a:chExt cx="2366700" cy="2189063"/>
          </a:xfrm>
        </p:grpSpPr>
        <p:sp>
          <p:nvSpPr>
            <p:cNvPr id="517" name="Google Shape;517;p57"/>
            <p:cNvSpPr txBox="1"/>
            <p:nvPr/>
          </p:nvSpPr>
          <p:spPr>
            <a:xfrm>
              <a:off x="3388650" y="2461200"/>
              <a:ext cx="2366700" cy="2001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b="1" lang="en-US" sz="1200">
                  <a:latin typeface="Plus Jakarta Sans"/>
                  <a:ea typeface="Plus Jakarta Sans"/>
                  <a:cs typeface="Plus Jakarta Sans"/>
                  <a:sym typeface="Plus Jakarta Sans"/>
                </a:rPr>
                <a:t>Dynamics</a:t>
              </a:r>
              <a:r>
                <a:rPr b="1" lang="en-US" sz="1200">
                  <a:latin typeface="Plus Jakarta Sans"/>
                  <a:ea typeface="Plus Jakarta Sans"/>
                  <a:cs typeface="Plus Jakarta Sans"/>
                  <a:sym typeface="Plus Jakarta Sans"/>
                </a:rPr>
                <a:t> in Nantucket</a:t>
              </a:r>
              <a:endParaRPr b="1" sz="12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Heavily seasonal population – 4x in the summer</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t/>
              </a:r>
              <a:endParaRPr sz="1000">
                <a:latin typeface="Plus Jakarta Sans"/>
                <a:ea typeface="Plus Jakarta Sans"/>
                <a:cs typeface="Plus Jakarta Sans"/>
                <a:sym typeface="Plus Jakarta Sans"/>
              </a:endParaRPr>
            </a:p>
            <a:p>
              <a:pPr indent="0" lvl="0" marL="0" rtl="0" algn="l">
                <a:lnSpc>
                  <a:spcPct val="150000"/>
                </a:lnSpc>
                <a:spcBef>
                  <a:spcPts val="0"/>
                </a:spcBef>
                <a:spcAft>
                  <a:spcPts val="0"/>
                </a:spcAft>
                <a:buClr>
                  <a:schemeClr val="dk1"/>
                </a:buClr>
                <a:buSzPts val="1100"/>
                <a:buFont typeface="Arial"/>
                <a:buNone/>
              </a:pPr>
              <a:r>
                <a:rPr lang="en-US" sz="1000">
                  <a:latin typeface="Plus Jakarta Sans"/>
                  <a:ea typeface="Plus Jakarta Sans"/>
                  <a:cs typeface="Plus Jakarta Sans"/>
                  <a:sym typeface="Plus Jakarta Sans"/>
                </a:rPr>
                <a:t>The Town wants to understand the mentality and quality of life of the seasonal homeowners and vacationers</a:t>
              </a:r>
              <a:endParaRPr sz="1000">
                <a:latin typeface="Plus Jakarta Sans"/>
                <a:ea typeface="Plus Jakarta Sans"/>
                <a:cs typeface="Plus Jakarta Sans"/>
                <a:sym typeface="Plus Jakarta Sans"/>
              </a:endParaRPr>
            </a:p>
          </p:txBody>
        </p:sp>
        <p:cxnSp>
          <p:nvCxnSpPr>
            <p:cNvPr id="518" name="Google Shape;518;p57"/>
            <p:cNvCxnSpPr/>
            <p:nvPr/>
          </p:nvCxnSpPr>
          <p:spPr>
            <a:xfrm>
              <a:off x="3505303" y="2273138"/>
              <a:ext cx="470700" cy="0"/>
            </a:xfrm>
            <a:prstGeom prst="straightConnector1">
              <a:avLst/>
            </a:prstGeom>
            <a:noFill/>
            <a:ln cap="flat" cmpd="sng" w="38100">
              <a:solidFill>
                <a:srgbClr val="3BD1BB"/>
              </a:solidFill>
              <a:prstDash val="solid"/>
              <a:round/>
              <a:headEnd len="med" w="med" type="none"/>
              <a:tailEnd len="med" w="med" type="none"/>
            </a:ln>
          </p:spPr>
        </p:cxnSp>
      </p:grpSp>
      <p:grpSp>
        <p:nvGrpSpPr>
          <p:cNvPr id="519" name="Google Shape;519;p57"/>
          <p:cNvGrpSpPr/>
          <p:nvPr/>
        </p:nvGrpSpPr>
        <p:grpSpPr>
          <a:xfrm>
            <a:off x="6004500" y="4624925"/>
            <a:ext cx="2682300" cy="262874"/>
            <a:chOff x="6046250" y="4632750"/>
            <a:chExt cx="2682300" cy="262874"/>
          </a:xfrm>
        </p:grpSpPr>
        <p:pic>
          <p:nvPicPr>
            <p:cNvPr id="520" name="Google Shape;520;p57"/>
            <p:cNvPicPr preferRelativeResize="0"/>
            <p:nvPr/>
          </p:nvPicPr>
          <p:blipFill>
            <a:blip r:embed="rId3">
              <a:alphaModFix/>
            </a:blip>
            <a:stretch>
              <a:fillRect/>
            </a:stretch>
          </p:blipFill>
          <p:spPr>
            <a:xfrm>
              <a:off x="8006874" y="4736874"/>
              <a:ext cx="721675" cy="158750"/>
            </a:xfrm>
            <a:prstGeom prst="rect">
              <a:avLst/>
            </a:prstGeom>
            <a:noFill/>
            <a:ln>
              <a:noFill/>
            </a:ln>
          </p:spPr>
        </p:pic>
        <p:cxnSp>
          <p:nvCxnSpPr>
            <p:cNvPr id="521" name="Google Shape;521;p57"/>
            <p:cNvCxnSpPr/>
            <p:nvPr/>
          </p:nvCxnSpPr>
          <p:spPr>
            <a:xfrm rot="10800000">
              <a:off x="6046250" y="4632750"/>
              <a:ext cx="2682300" cy="0"/>
            </a:xfrm>
            <a:prstGeom prst="straightConnector1">
              <a:avLst/>
            </a:prstGeom>
            <a:noFill/>
            <a:ln cap="flat" cmpd="sng" w="9525">
              <a:solidFill>
                <a:srgbClr val="250C31"/>
              </a:solidFill>
              <a:prstDash val="solid"/>
              <a:round/>
              <a:headEnd len="med" w="med" type="none"/>
              <a:tailEnd len="med" w="med" type="none"/>
            </a:ln>
          </p:spPr>
        </p:cxnSp>
      </p:grpSp>
      <p:sp>
        <p:nvSpPr>
          <p:cNvPr id="522" name="Google Shape;522;p57"/>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pic>
        <p:nvPicPr>
          <p:cNvPr id="523" name="Google Shape;523;p57"/>
          <p:cNvPicPr preferRelativeResize="0"/>
          <p:nvPr/>
        </p:nvPicPr>
        <p:blipFill rotWithShape="1">
          <a:blip r:embed="rId4">
            <a:alphaModFix/>
          </a:blip>
          <a:srcRect b="0" l="10617" r="10617" t="0"/>
          <a:stretch/>
        </p:blipFill>
        <p:spPr>
          <a:xfrm>
            <a:off x="6029325" y="1306925"/>
            <a:ext cx="2632625" cy="224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527" name="Shape 527"/>
        <p:cNvGrpSpPr/>
        <p:nvPr/>
      </p:nvGrpSpPr>
      <p:grpSpPr>
        <a:xfrm>
          <a:off x="0" y="0"/>
          <a:ext cx="0" cy="0"/>
          <a:chOff x="0" y="0"/>
          <a:chExt cx="0" cy="0"/>
        </a:xfrm>
      </p:grpSpPr>
      <p:sp>
        <p:nvSpPr>
          <p:cNvPr id="528" name="Google Shape;528;p58"/>
          <p:cNvSpPr txBox="1"/>
          <p:nvPr/>
        </p:nvSpPr>
        <p:spPr>
          <a:xfrm>
            <a:off x="2940150" y="1429200"/>
            <a:ext cx="3281700" cy="933000"/>
          </a:xfrm>
          <a:prstGeom prst="rect">
            <a:avLst/>
          </a:prstGeom>
          <a:noFill/>
          <a:ln>
            <a:noFill/>
          </a:ln>
        </p:spPr>
        <p:txBody>
          <a:bodyPr anchorCtr="0" anchor="ctr" bIns="26775" lIns="26775" spcFirstLastPara="1" rIns="26775" wrap="square" tIns="26775">
            <a:noAutofit/>
          </a:bodyPr>
          <a:lstStyle/>
          <a:p>
            <a:pPr indent="0" lvl="0" marL="0" marR="0" rtl="0" algn="ctr">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Q&amp;A</a:t>
            </a:r>
            <a:endParaRPr b="1" sz="4800">
              <a:solidFill>
                <a:srgbClr val="FFFFFF"/>
              </a:solidFill>
              <a:latin typeface="Plus Jakarta Sans"/>
              <a:ea typeface="Plus Jakarta Sans"/>
              <a:cs typeface="Plus Jakarta Sans"/>
              <a:sym typeface="Plus Jakarta Sans"/>
            </a:endParaRPr>
          </a:p>
        </p:txBody>
      </p:sp>
      <p:grpSp>
        <p:nvGrpSpPr>
          <p:cNvPr id="529" name="Google Shape;529;p58"/>
          <p:cNvGrpSpPr/>
          <p:nvPr/>
        </p:nvGrpSpPr>
        <p:grpSpPr>
          <a:xfrm>
            <a:off x="457200" y="375100"/>
            <a:ext cx="2679000" cy="250550"/>
            <a:chOff x="457200" y="375100"/>
            <a:chExt cx="2679000" cy="250550"/>
          </a:xfrm>
        </p:grpSpPr>
        <p:cxnSp>
          <p:nvCxnSpPr>
            <p:cNvPr id="530" name="Google Shape;530;p58"/>
            <p:cNvCxnSpPr/>
            <p:nvPr/>
          </p:nvCxnSpPr>
          <p:spPr>
            <a:xfrm>
              <a:off x="457200" y="625650"/>
              <a:ext cx="2679000" cy="0"/>
            </a:xfrm>
            <a:prstGeom prst="straightConnector1">
              <a:avLst/>
            </a:prstGeom>
            <a:noFill/>
            <a:ln cap="flat" cmpd="sng" w="9525">
              <a:solidFill>
                <a:srgbClr val="E7E6E6"/>
              </a:solidFill>
              <a:prstDash val="solid"/>
              <a:round/>
              <a:headEnd len="med" w="med" type="none"/>
              <a:tailEnd len="med" w="med" type="none"/>
            </a:ln>
          </p:spPr>
        </p:cxnSp>
        <p:pic>
          <p:nvPicPr>
            <p:cNvPr id="531" name="Google Shape;531;p58"/>
            <p:cNvPicPr preferRelativeResize="0"/>
            <p:nvPr/>
          </p:nvPicPr>
          <p:blipFill>
            <a:blip r:embed="rId3">
              <a:alphaModFix/>
            </a:blip>
            <a:stretch>
              <a:fillRect/>
            </a:stretch>
          </p:blipFill>
          <p:spPr>
            <a:xfrm>
              <a:off x="457200" y="375100"/>
              <a:ext cx="805227" cy="177150"/>
            </a:xfrm>
            <a:prstGeom prst="rect">
              <a:avLst/>
            </a:prstGeom>
            <a:noFill/>
            <a:ln>
              <a:noFill/>
            </a:ln>
          </p:spPr>
        </p:pic>
      </p:grpSp>
      <p:sp>
        <p:nvSpPr>
          <p:cNvPr id="532" name="Google Shape;532;p58"/>
          <p:cNvSpPr txBox="1"/>
          <p:nvPr/>
        </p:nvSpPr>
        <p:spPr>
          <a:xfrm>
            <a:off x="2574900" y="2359450"/>
            <a:ext cx="39942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chemeClr val="lt1"/>
                </a:solidFill>
                <a:latin typeface="Plus Jakarta Sans"/>
                <a:ea typeface="Plus Jakarta Sans"/>
                <a:cs typeface="Plus Jakarta Sans"/>
                <a:sym typeface="Plus Jakarta Sans"/>
              </a:rPr>
              <a:t>Visit </a:t>
            </a:r>
            <a:r>
              <a:rPr lang="en-US" sz="1000" u="sng">
                <a:solidFill>
                  <a:srgbClr val="3BD1BB"/>
                </a:solidFill>
                <a:latin typeface="Plus Jakarta Sans"/>
                <a:ea typeface="Plus Jakarta Sans"/>
                <a:cs typeface="Plus Jakarta Sans"/>
                <a:sym typeface="Plus Jakarta Sans"/>
                <a:hlinkClick r:id="rId4">
                  <a:extLst>
                    <a:ext uri="{A12FA001-AC4F-418D-AE19-62706E023703}">
                      <ahyp:hlinkClr val="tx"/>
                    </a:ext>
                  </a:extLst>
                </a:hlinkClick>
              </a:rPr>
              <a:t>Zencity.io</a:t>
            </a:r>
            <a:r>
              <a:rPr lang="en-US" sz="1000">
                <a:solidFill>
                  <a:srgbClr val="3BD1BB"/>
                </a:solidFill>
                <a:latin typeface="Plus Jakarta Sans"/>
                <a:ea typeface="Plus Jakarta Sans"/>
                <a:cs typeface="Plus Jakarta Sans"/>
                <a:sym typeface="Plus Jakarta Sans"/>
              </a:rPr>
              <a:t> </a:t>
            </a:r>
            <a:r>
              <a:rPr lang="en-US" sz="1000">
                <a:solidFill>
                  <a:schemeClr val="lt1"/>
                </a:solidFill>
                <a:latin typeface="Plus Jakarta Sans"/>
                <a:ea typeface="Plus Jakarta Sans"/>
                <a:cs typeface="Plus Jakarta Sans"/>
                <a:sym typeface="Plus Jakarta Sans"/>
              </a:rPr>
              <a:t>for more information</a:t>
            </a:r>
            <a:endParaRPr sz="1000">
              <a:solidFill>
                <a:schemeClr val="lt1"/>
              </a:solidFill>
              <a:latin typeface="Plus Jakarta Sans"/>
              <a:ea typeface="Plus Jakarta Sans"/>
              <a:cs typeface="Plus Jakarta Sans"/>
              <a:sym typeface="Plus Jakarta Sans"/>
            </a:endParaRPr>
          </a:p>
        </p:txBody>
      </p:sp>
      <p:pic>
        <p:nvPicPr>
          <p:cNvPr id="533" name="Google Shape;533;p58"/>
          <p:cNvPicPr preferRelativeResize="0"/>
          <p:nvPr/>
        </p:nvPicPr>
        <p:blipFill>
          <a:blip r:embed="rId5">
            <a:alphaModFix/>
          </a:blip>
          <a:stretch>
            <a:fillRect/>
          </a:stretch>
        </p:blipFill>
        <p:spPr>
          <a:xfrm>
            <a:off x="3965713" y="2951425"/>
            <a:ext cx="1212575" cy="1212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537" name="Shape 537"/>
        <p:cNvGrpSpPr/>
        <p:nvPr/>
      </p:nvGrpSpPr>
      <p:grpSpPr>
        <a:xfrm>
          <a:off x="0" y="0"/>
          <a:ext cx="0" cy="0"/>
          <a:chOff x="0" y="0"/>
          <a:chExt cx="0" cy="0"/>
        </a:xfrm>
      </p:grpSpPr>
      <p:sp>
        <p:nvSpPr>
          <p:cNvPr id="538" name="Google Shape;538;p59"/>
          <p:cNvSpPr txBox="1"/>
          <p:nvPr/>
        </p:nvSpPr>
        <p:spPr>
          <a:xfrm>
            <a:off x="2940150" y="1429200"/>
            <a:ext cx="3281700" cy="933000"/>
          </a:xfrm>
          <a:prstGeom prst="rect">
            <a:avLst/>
          </a:prstGeom>
          <a:noFill/>
          <a:ln>
            <a:noFill/>
          </a:ln>
        </p:spPr>
        <p:txBody>
          <a:bodyPr anchorCtr="0" anchor="ctr" bIns="26775" lIns="26775" spcFirstLastPara="1" rIns="26775" wrap="square" tIns="26775">
            <a:noAutofit/>
          </a:bodyPr>
          <a:lstStyle/>
          <a:p>
            <a:pPr indent="0" lvl="0" marL="0" marR="0" rtl="0" algn="l">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Thank you</a:t>
            </a:r>
            <a:r>
              <a:rPr b="1" lang="en-US" sz="4800">
                <a:solidFill>
                  <a:srgbClr val="FFFFFF"/>
                </a:solidFill>
                <a:latin typeface="Plus Jakarta Sans"/>
                <a:ea typeface="Plus Jakarta Sans"/>
                <a:cs typeface="Plus Jakarta Sans"/>
                <a:sym typeface="Plus Jakarta Sans"/>
              </a:rPr>
              <a:t>!</a:t>
            </a:r>
            <a:endParaRPr b="1" sz="4800">
              <a:solidFill>
                <a:srgbClr val="FFFFFF"/>
              </a:solidFill>
              <a:latin typeface="Plus Jakarta Sans"/>
              <a:ea typeface="Plus Jakarta Sans"/>
              <a:cs typeface="Plus Jakarta Sans"/>
              <a:sym typeface="Plus Jakarta Sans"/>
            </a:endParaRPr>
          </a:p>
        </p:txBody>
      </p:sp>
      <p:grpSp>
        <p:nvGrpSpPr>
          <p:cNvPr id="539" name="Google Shape;539;p59"/>
          <p:cNvGrpSpPr/>
          <p:nvPr/>
        </p:nvGrpSpPr>
        <p:grpSpPr>
          <a:xfrm>
            <a:off x="457200" y="375100"/>
            <a:ext cx="2679000" cy="250550"/>
            <a:chOff x="457200" y="375100"/>
            <a:chExt cx="2679000" cy="250550"/>
          </a:xfrm>
        </p:grpSpPr>
        <p:cxnSp>
          <p:nvCxnSpPr>
            <p:cNvPr id="540" name="Google Shape;540;p59"/>
            <p:cNvCxnSpPr/>
            <p:nvPr/>
          </p:nvCxnSpPr>
          <p:spPr>
            <a:xfrm>
              <a:off x="457200" y="625650"/>
              <a:ext cx="2679000" cy="0"/>
            </a:xfrm>
            <a:prstGeom prst="straightConnector1">
              <a:avLst/>
            </a:prstGeom>
            <a:noFill/>
            <a:ln cap="flat" cmpd="sng" w="9525">
              <a:solidFill>
                <a:schemeClr val="lt2"/>
              </a:solidFill>
              <a:prstDash val="solid"/>
              <a:round/>
              <a:headEnd len="med" w="med" type="none"/>
              <a:tailEnd len="med" w="med" type="none"/>
            </a:ln>
          </p:spPr>
        </p:cxnSp>
        <p:pic>
          <p:nvPicPr>
            <p:cNvPr id="541" name="Google Shape;541;p59"/>
            <p:cNvPicPr preferRelativeResize="0"/>
            <p:nvPr/>
          </p:nvPicPr>
          <p:blipFill>
            <a:blip r:embed="rId3">
              <a:alphaModFix/>
            </a:blip>
            <a:stretch>
              <a:fillRect/>
            </a:stretch>
          </p:blipFill>
          <p:spPr>
            <a:xfrm>
              <a:off x="457200" y="375100"/>
              <a:ext cx="805227" cy="177150"/>
            </a:xfrm>
            <a:prstGeom prst="rect">
              <a:avLst/>
            </a:prstGeom>
            <a:noFill/>
            <a:ln>
              <a:noFill/>
            </a:ln>
          </p:spPr>
        </p:pic>
      </p:grpSp>
      <p:sp>
        <p:nvSpPr>
          <p:cNvPr id="542" name="Google Shape;542;p59"/>
          <p:cNvSpPr txBox="1"/>
          <p:nvPr/>
        </p:nvSpPr>
        <p:spPr>
          <a:xfrm>
            <a:off x="2574900" y="2359450"/>
            <a:ext cx="39942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chemeClr val="lt1"/>
                </a:solidFill>
                <a:latin typeface="Plus Jakarta Sans"/>
                <a:ea typeface="Plus Jakarta Sans"/>
                <a:cs typeface="Plus Jakarta Sans"/>
                <a:sym typeface="Plus Jakarta Sans"/>
              </a:rPr>
              <a:t>Visit </a:t>
            </a:r>
            <a:r>
              <a:rPr lang="en-US" sz="1000" u="sng">
                <a:solidFill>
                  <a:srgbClr val="3BD1BB"/>
                </a:solidFill>
                <a:latin typeface="Plus Jakarta Sans"/>
                <a:ea typeface="Plus Jakarta Sans"/>
                <a:cs typeface="Plus Jakarta Sans"/>
                <a:sym typeface="Plus Jakarta Sans"/>
                <a:hlinkClick r:id="rId4">
                  <a:extLst>
                    <a:ext uri="{A12FA001-AC4F-418D-AE19-62706E023703}">
                      <ahyp:hlinkClr val="tx"/>
                    </a:ext>
                  </a:extLst>
                </a:hlinkClick>
              </a:rPr>
              <a:t>Zencity.io</a:t>
            </a:r>
            <a:r>
              <a:rPr lang="en-US" sz="1000">
                <a:solidFill>
                  <a:srgbClr val="3BD1BB"/>
                </a:solidFill>
                <a:latin typeface="Plus Jakarta Sans"/>
                <a:ea typeface="Plus Jakarta Sans"/>
                <a:cs typeface="Plus Jakarta Sans"/>
                <a:sym typeface="Plus Jakarta Sans"/>
              </a:rPr>
              <a:t> </a:t>
            </a:r>
            <a:r>
              <a:rPr lang="en-US" sz="1000">
                <a:solidFill>
                  <a:schemeClr val="lt1"/>
                </a:solidFill>
                <a:latin typeface="Plus Jakarta Sans"/>
                <a:ea typeface="Plus Jakarta Sans"/>
                <a:cs typeface="Plus Jakarta Sans"/>
                <a:sym typeface="Plus Jakarta Sans"/>
              </a:rPr>
              <a:t>for more information</a:t>
            </a:r>
            <a:endParaRPr sz="1000">
              <a:solidFill>
                <a:schemeClr val="lt1"/>
              </a:solidFill>
              <a:latin typeface="Plus Jakarta Sans"/>
              <a:ea typeface="Plus Jakarta Sans"/>
              <a:cs typeface="Plus Jakarta Sans"/>
              <a:sym typeface="Plus Jakarta Sans"/>
            </a:endParaRPr>
          </a:p>
        </p:txBody>
      </p:sp>
      <p:pic>
        <p:nvPicPr>
          <p:cNvPr id="543" name="Google Shape;543;p59"/>
          <p:cNvPicPr preferRelativeResize="0"/>
          <p:nvPr/>
        </p:nvPicPr>
        <p:blipFill>
          <a:blip r:embed="rId5">
            <a:alphaModFix/>
          </a:blip>
          <a:stretch>
            <a:fillRect/>
          </a:stretch>
        </p:blipFill>
        <p:spPr>
          <a:xfrm>
            <a:off x="3996825" y="3077575"/>
            <a:ext cx="1150350" cy="1150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179" name="Shape 179"/>
        <p:cNvGrpSpPr/>
        <p:nvPr/>
      </p:nvGrpSpPr>
      <p:grpSpPr>
        <a:xfrm>
          <a:off x="0" y="0"/>
          <a:ext cx="0" cy="0"/>
          <a:chOff x="0" y="0"/>
          <a:chExt cx="0" cy="0"/>
        </a:xfrm>
      </p:grpSpPr>
      <p:sp>
        <p:nvSpPr>
          <p:cNvPr id="180" name="Google Shape;180;p28"/>
          <p:cNvSpPr txBox="1"/>
          <p:nvPr/>
        </p:nvSpPr>
        <p:spPr>
          <a:xfrm>
            <a:off x="6415425" y="1620375"/>
            <a:ext cx="2623200" cy="115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rgbClr val="FFFFFF"/>
                </a:solidFill>
                <a:latin typeface="Plus Jakarta Sans SemiBold"/>
                <a:ea typeface="Plus Jakarta Sans SemiBold"/>
                <a:cs typeface="Plus Jakarta Sans SemiBold"/>
                <a:sym typeface="Plus Jakarta Sans SemiBold"/>
              </a:rPr>
              <a:t>The platform allows us to understand the needs and concerns of our residents to make the best decisions.</a:t>
            </a:r>
            <a:r>
              <a:rPr b="1" lang="en-US" sz="1200">
                <a:solidFill>
                  <a:schemeClr val="lt1"/>
                </a:solidFill>
                <a:latin typeface="Palatino"/>
                <a:ea typeface="Palatino"/>
                <a:cs typeface="Palatino"/>
                <a:sym typeface="Palatino"/>
              </a:rPr>
              <a:t> </a:t>
            </a:r>
            <a:endParaRPr b="1" sz="1200">
              <a:solidFill>
                <a:schemeClr val="lt1"/>
              </a:solidFill>
              <a:latin typeface="Palatino"/>
              <a:ea typeface="Palatino"/>
              <a:cs typeface="Palatino"/>
              <a:sym typeface="Palatino"/>
            </a:endParaRPr>
          </a:p>
        </p:txBody>
      </p:sp>
      <p:sp>
        <p:nvSpPr>
          <p:cNvPr id="181" name="Google Shape;181;p28"/>
          <p:cNvSpPr/>
          <p:nvPr/>
        </p:nvSpPr>
        <p:spPr>
          <a:xfrm>
            <a:off x="6471250" y="1331438"/>
            <a:ext cx="283925" cy="238424"/>
          </a:xfrm>
          <a:custGeom>
            <a:rect b="b" l="l" r="r" t="t"/>
            <a:pathLst>
              <a:path extrusionOk="0" h="150901" w="192818">
                <a:moveTo>
                  <a:pt x="0" y="0"/>
                </a:moveTo>
                <a:lnTo>
                  <a:pt x="0" y="83833"/>
                </a:lnTo>
                <a:lnTo>
                  <a:pt x="46109" y="83833"/>
                </a:lnTo>
                <a:lnTo>
                  <a:pt x="46109" y="92217"/>
                </a:lnTo>
                <a:lnTo>
                  <a:pt x="46075" y="93726"/>
                </a:lnTo>
                <a:lnTo>
                  <a:pt x="45874" y="96677"/>
                </a:lnTo>
                <a:lnTo>
                  <a:pt x="45472" y="99561"/>
                </a:lnTo>
                <a:lnTo>
                  <a:pt x="44834" y="102310"/>
                </a:lnTo>
                <a:lnTo>
                  <a:pt x="44063" y="104926"/>
                </a:lnTo>
                <a:lnTo>
                  <a:pt x="43091" y="107441"/>
                </a:lnTo>
                <a:lnTo>
                  <a:pt x="41951" y="109755"/>
                </a:lnTo>
                <a:lnTo>
                  <a:pt x="40676" y="111934"/>
                </a:lnTo>
                <a:lnTo>
                  <a:pt x="39234" y="113946"/>
                </a:lnTo>
                <a:lnTo>
                  <a:pt x="37692" y="115724"/>
                </a:lnTo>
                <a:lnTo>
                  <a:pt x="36015" y="117300"/>
                </a:lnTo>
                <a:lnTo>
                  <a:pt x="34238" y="118675"/>
                </a:lnTo>
                <a:lnTo>
                  <a:pt x="32360" y="119781"/>
                </a:lnTo>
                <a:lnTo>
                  <a:pt x="30382" y="120653"/>
                </a:lnTo>
                <a:lnTo>
                  <a:pt x="28336" y="121223"/>
                </a:lnTo>
                <a:lnTo>
                  <a:pt x="26223" y="121525"/>
                </a:lnTo>
                <a:lnTo>
                  <a:pt x="25150" y="121558"/>
                </a:lnTo>
                <a:lnTo>
                  <a:pt x="20959" y="121558"/>
                </a:lnTo>
                <a:lnTo>
                  <a:pt x="20959" y="150900"/>
                </a:lnTo>
                <a:lnTo>
                  <a:pt x="25150" y="150900"/>
                </a:lnTo>
                <a:lnTo>
                  <a:pt x="28168" y="150833"/>
                </a:lnTo>
                <a:lnTo>
                  <a:pt x="34070" y="150263"/>
                </a:lnTo>
                <a:lnTo>
                  <a:pt x="39804" y="149056"/>
                </a:lnTo>
                <a:lnTo>
                  <a:pt x="45304" y="147346"/>
                </a:lnTo>
                <a:lnTo>
                  <a:pt x="50569" y="145132"/>
                </a:lnTo>
                <a:lnTo>
                  <a:pt x="55565" y="142416"/>
                </a:lnTo>
                <a:lnTo>
                  <a:pt x="60260" y="139231"/>
                </a:lnTo>
                <a:lnTo>
                  <a:pt x="64586" y="135643"/>
                </a:lnTo>
                <a:lnTo>
                  <a:pt x="68576" y="131652"/>
                </a:lnTo>
                <a:lnTo>
                  <a:pt x="72164" y="127326"/>
                </a:lnTo>
                <a:lnTo>
                  <a:pt x="75350" y="122632"/>
                </a:lnTo>
                <a:lnTo>
                  <a:pt x="78066" y="117635"/>
                </a:lnTo>
                <a:lnTo>
                  <a:pt x="80279" y="112370"/>
                </a:lnTo>
                <a:lnTo>
                  <a:pt x="81989" y="106871"/>
                </a:lnTo>
                <a:lnTo>
                  <a:pt x="83197" y="101137"/>
                </a:lnTo>
                <a:lnTo>
                  <a:pt x="83767" y="95235"/>
                </a:lnTo>
                <a:lnTo>
                  <a:pt x="83834" y="92217"/>
                </a:lnTo>
                <a:lnTo>
                  <a:pt x="83834" y="0"/>
                </a:lnTo>
                <a:close/>
                <a:moveTo>
                  <a:pt x="108984" y="0"/>
                </a:moveTo>
                <a:lnTo>
                  <a:pt x="108984" y="83833"/>
                </a:lnTo>
                <a:lnTo>
                  <a:pt x="155092" y="83833"/>
                </a:lnTo>
                <a:lnTo>
                  <a:pt x="155092" y="92217"/>
                </a:lnTo>
                <a:lnTo>
                  <a:pt x="155059" y="93726"/>
                </a:lnTo>
                <a:lnTo>
                  <a:pt x="154857" y="96677"/>
                </a:lnTo>
                <a:lnTo>
                  <a:pt x="154455" y="99561"/>
                </a:lnTo>
                <a:lnTo>
                  <a:pt x="153818" y="102310"/>
                </a:lnTo>
                <a:lnTo>
                  <a:pt x="153047" y="104926"/>
                </a:lnTo>
                <a:lnTo>
                  <a:pt x="152074" y="107441"/>
                </a:lnTo>
                <a:lnTo>
                  <a:pt x="150934" y="109755"/>
                </a:lnTo>
                <a:lnTo>
                  <a:pt x="149660" y="111934"/>
                </a:lnTo>
                <a:lnTo>
                  <a:pt x="148218" y="113946"/>
                </a:lnTo>
                <a:lnTo>
                  <a:pt x="146675" y="115724"/>
                </a:lnTo>
                <a:lnTo>
                  <a:pt x="144999" y="117300"/>
                </a:lnTo>
                <a:lnTo>
                  <a:pt x="143221" y="118675"/>
                </a:lnTo>
                <a:lnTo>
                  <a:pt x="141343" y="119781"/>
                </a:lnTo>
                <a:lnTo>
                  <a:pt x="139365" y="120653"/>
                </a:lnTo>
                <a:lnTo>
                  <a:pt x="137319" y="121223"/>
                </a:lnTo>
                <a:lnTo>
                  <a:pt x="135207" y="121525"/>
                </a:lnTo>
                <a:lnTo>
                  <a:pt x="134134" y="121558"/>
                </a:lnTo>
                <a:lnTo>
                  <a:pt x="129942" y="121558"/>
                </a:lnTo>
                <a:lnTo>
                  <a:pt x="129942" y="150900"/>
                </a:lnTo>
                <a:lnTo>
                  <a:pt x="134134" y="150900"/>
                </a:lnTo>
                <a:lnTo>
                  <a:pt x="137152" y="150833"/>
                </a:lnTo>
                <a:lnTo>
                  <a:pt x="143054" y="150263"/>
                </a:lnTo>
                <a:lnTo>
                  <a:pt x="148788" y="149056"/>
                </a:lnTo>
                <a:lnTo>
                  <a:pt x="154287" y="147346"/>
                </a:lnTo>
                <a:lnTo>
                  <a:pt x="159552" y="145132"/>
                </a:lnTo>
                <a:lnTo>
                  <a:pt x="164549" y="142416"/>
                </a:lnTo>
                <a:lnTo>
                  <a:pt x="169243" y="139231"/>
                </a:lnTo>
                <a:lnTo>
                  <a:pt x="173569" y="135643"/>
                </a:lnTo>
                <a:lnTo>
                  <a:pt x="177560" y="131652"/>
                </a:lnTo>
                <a:lnTo>
                  <a:pt x="181148" y="127326"/>
                </a:lnTo>
                <a:lnTo>
                  <a:pt x="184333" y="122632"/>
                </a:lnTo>
                <a:lnTo>
                  <a:pt x="187049" y="117635"/>
                </a:lnTo>
                <a:lnTo>
                  <a:pt x="189263" y="112370"/>
                </a:lnTo>
                <a:lnTo>
                  <a:pt x="190973" y="106871"/>
                </a:lnTo>
                <a:lnTo>
                  <a:pt x="192180" y="101137"/>
                </a:lnTo>
                <a:lnTo>
                  <a:pt x="192750" y="95235"/>
                </a:lnTo>
                <a:lnTo>
                  <a:pt x="192817" y="92217"/>
                </a:lnTo>
                <a:lnTo>
                  <a:pt x="192817" y="0"/>
                </a:lnTo>
                <a:close/>
              </a:path>
            </a:pathLst>
          </a:custGeom>
          <a:solidFill>
            <a:srgbClr val="3BD1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nvSpPr>
        <p:spPr>
          <a:xfrm>
            <a:off x="6415425" y="2597724"/>
            <a:ext cx="21105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latin typeface="Plus Jakarta Sans"/>
                <a:ea typeface="Plus Jakarta Sans"/>
                <a:cs typeface="Plus Jakarta Sans"/>
                <a:sym typeface="Plus Jakarta Sans"/>
              </a:rPr>
              <a:t>Todd Gloria, San Diego Mayor</a:t>
            </a:r>
            <a:r>
              <a:rPr lang="en-US" sz="1000">
                <a:solidFill>
                  <a:srgbClr val="FCF5F1"/>
                </a:solidFill>
                <a:latin typeface="Plus Jakarta Sans"/>
                <a:ea typeface="Plus Jakarta Sans"/>
                <a:cs typeface="Plus Jakarta Sans"/>
                <a:sym typeface="Plus Jakarta Sans"/>
              </a:rPr>
              <a:t> </a:t>
            </a:r>
            <a:endParaRPr sz="1000">
              <a:solidFill>
                <a:srgbClr val="FCF5F1"/>
              </a:solidFill>
              <a:latin typeface="Plus Jakarta Sans"/>
              <a:ea typeface="Plus Jakarta Sans"/>
              <a:cs typeface="Plus Jakarta Sans"/>
              <a:sym typeface="Plus Jakarta Sans"/>
            </a:endParaRPr>
          </a:p>
        </p:txBody>
      </p:sp>
      <p:grpSp>
        <p:nvGrpSpPr>
          <p:cNvPr id="183" name="Google Shape;183;p28"/>
          <p:cNvGrpSpPr/>
          <p:nvPr/>
        </p:nvGrpSpPr>
        <p:grpSpPr>
          <a:xfrm>
            <a:off x="457200" y="375213"/>
            <a:ext cx="2679000" cy="250625"/>
            <a:chOff x="457200" y="375100"/>
            <a:chExt cx="2679000" cy="250550"/>
          </a:xfrm>
        </p:grpSpPr>
        <p:cxnSp>
          <p:nvCxnSpPr>
            <p:cNvPr id="184" name="Google Shape;184;p28"/>
            <p:cNvCxnSpPr/>
            <p:nvPr/>
          </p:nvCxnSpPr>
          <p:spPr>
            <a:xfrm>
              <a:off x="457200" y="625650"/>
              <a:ext cx="2679000" cy="0"/>
            </a:xfrm>
            <a:prstGeom prst="straightConnector1">
              <a:avLst/>
            </a:prstGeom>
            <a:noFill/>
            <a:ln cap="flat" cmpd="sng" w="9525">
              <a:solidFill>
                <a:srgbClr val="E7E6E6"/>
              </a:solidFill>
              <a:prstDash val="solid"/>
              <a:round/>
              <a:headEnd len="med" w="med" type="none"/>
              <a:tailEnd len="med" w="med" type="none"/>
            </a:ln>
          </p:spPr>
        </p:cxnSp>
        <p:pic>
          <p:nvPicPr>
            <p:cNvPr id="185" name="Google Shape;185;p28"/>
            <p:cNvPicPr preferRelativeResize="0"/>
            <p:nvPr/>
          </p:nvPicPr>
          <p:blipFill>
            <a:blip r:embed="rId3">
              <a:alphaModFix/>
            </a:blip>
            <a:stretch>
              <a:fillRect/>
            </a:stretch>
          </p:blipFill>
          <p:spPr>
            <a:xfrm>
              <a:off x="457200" y="375100"/>
              <a:ext cx="805227" cy="177150"/>
            </a:xfrm>
            <a:prstGeom prst="rect">
              <a:avLst/>
            </a:prstGeom>
            <a:noFill/>
            <a:ln>
              <a:noFill/>
            </a:ln>
          </p:spPr>
        </p:pic>
      </p:grpSp>
      <p:sp>
        <p:nvSpPr>
          <p:cNvPr id="186" name="Google Shape;186;p28"/>
          <p:cNvSpPr txBox="1"/>
          <p:nvPr/>
        </p:nvSpPr>
        <p:spPr>
          <a:xfrm>
            <a:off x="381000" y="1182582"/>
            <a:ext cx="5705700" cy="221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US" sz="2800">
                <a:solidFill>
                  <a:srgbClr val="FFFFFF"/>
                </a:solidFill>
                <a:latin typeface="Plus Jakarta Sans SemiBold"/>
                <a:ea typeface="Plus Jakarta Sans SemiBold"/>
                <a:cs typeface="Plus Jakarta Sans SemiBold"/>
                <a:sym typeface="Plus Jakarta Sans SemiBold"/>
              </a:rPr>
              <a:t>300+ government organizations </a:t>
            </a:r>
            <a:endParaRPr sz="2800">
              <a:solidFill>
                <a:srgbClr val="FFFFFF"/>
              </a:solidFill>
              <a:latin typeface="Plus Jakarta Sans SemiBold"/>
              <a:ea typeface="Plus Jakarta Sans SemiBold"/>
              <a:cs typeface="Plus Jakarta Sans SemiBold"/>
              <a:sym typeface="Plus Jakarta Sans SemiBold"/>
            </a:endParaRPr>
          </a:p>
          <a:p>
            <a:pPr indent="0" lvl="0" marL="0" rtl="0" algn="l">
              <a:lnSpc>
                <a:spcPct val="100000"/>
              </a:lnSpc>
              <a:spcBef>
                <a:spcPts val="0"/>
              </a:spcBef>
              <a:spcAft>
                <a:spcPts val="0"/>
              </a:spcAft>
              <a:buClr>
                <a:srgbClr val="000000"/>
              </a:buClr>
              <a:buSzPts val="1100"/>
              <a:buFont typeface="Arial"/>
              <a:buNone/>
            </a:pPr>
            <a:r>
              <a:rPr lang="en-US" sz="2800">
                <a:solidFill>
                  <a:srgbClr val="FFFFFF"/>
                </a:solidFill>
                <a:latin typeface="Plus Jakarta Sans SemiBold"/>
                <a:ea typeface="Plus Jakarta Sans SemiBold"/>
                <a:cs typeface="Plus Jakarta Sans SemiBold"/>
                <a:sym typeface="Plus Jakarta Sans SemiBold"/>
              </a:rPr>
              <a:t>use Zencity every day to </a:t>
            </a:r>
            <a:endParaRPr sz="2800">
              <a:solidFill>
                <a:srgbClr val="FFFFFF"/>
              </a:solidFill>
              <a:latin typeface="Plus Jakarta Sans SemiBold"/>
              <a:ea typeface="Plus Jakarta Sans SemiBold"/>
              <a:cs typeface="Plus Jakarta Sans SemiBold"/>
              <a:sym typeface="Plus Jakarta Sans SemiBold"/>
            </a:endParaRPr>
          </a:p>
          <a:p>
            <a:pPr indent="0" lvl="0" marL="0" rtl="0" algn="l">
              <a:lnSpc>
                <a:spcPct val="100000"/>
              </a:lnSpc>
              <a:spcBef>
                <a:spcPts val="0"/>
              </a:spcBef>
              <a:spcAft>
                <a:spcPts val="0"/>
              </a:spcAft>
              <a:buClr>
                <a:srgbClr val="000000"/>
              </a:buClr>
              <a:buSzPts val="1100"/>
              <a:buFont typeface="Arial"/>
              <a:buNone/>
            </a:pPr>
            <a:r>
              <a:rPr lang="en-US" sz="2800">
                <a:solidFill>
                  <a:srgbClr val="3BD1BB"/>
                </a:solidFill>
                <a:latin typeface="Plus Jakarta Sans SemiBold"/>
                <a:ea typeface="Plus Jakarta Sans SemiBold"/>
                <a:cs typeface="Plus Jakarta Sans SemiBold"/>
                <a:sym typeface="Plus Jakarta Sans SemiBold"/>
              </a:rPr>
              <a:t>improve services, increase satisfaction &amp; build trust </a:t>
            </a:r>
            <a:endParaRPr sz="2800">
              <a:solidFill>
                <a:srgbClr val="3BD1BB"/>
              </a:solidFill>
              <a:latin typeface="Plus Jakarta Sans SemiBold"/>
              <a:ea typeface="Plus Jakarta Sans SemiBold"/>
              <a:cs typeface="Plus Jakarta Sans SemiBold"/>
              <a:sym typeface="Plus Jakarta Sans SemiBold"/>
            </a:endParaRPr>
          </a:p>
        </p:txBody>
      </p:sp>
      <p:grpSp>
        <p:nvGrpSpPr>
          <p:cNvPr id="187" name="Google Shape;187;p28"/>
          <p:cNvGrpSpPr/>
          <p:nvPr/>
        </p:nvGrpSpPr>
        <p:grpSpPr>
          <a:xfrm>
            <a:off x="1068526" y="3933205"/>
            <a:ext cx="6531034" cy="609283"/>
            <a:chOff x="1068526" y="3932025"/>
            <a:chExt cx="6531034" cy="609100"/>
          </a:xfrm>
        </p:grpSpPr>
        <p:pic>
          <p:nvPicPr>
            <p:cNvPr id="188" name="Google Shape;188;p28"/>
            <p:cNvPicPr preferRelativeResize="0"/>
            <p:nvPr/>
          </p:nvPicPr>
          <p:blipFill rotWithShape="1">
            <a:blip r:embed="rId4">
              <a:alphaModFix/>
            </a:blip>
            <a:srcRect b="0" l="30805" r="60617" t="0"/>
            <a:stretch/>
          </p:blipFill>
          <p:spPr>
            <a:xfrm>
              <a:off x="2056206" y="3932025"/>
              <a:ext cx="601001" cy="609100"/>
            </a:xfrm>
            <a:prstGeom prst="rect">
              <a:avLst/>
            </a:prstGeom>
            <a:noFill/>
            <a:ln>
              <a:noFill/>
            </a:ln>
          </p:spPr>
        </p:pic>
        <p:pic>
          <p:nvPicPr>
            <p:cNvPr id="189" name="Google Shape;189;p28"/>
            <p:cNvPicPr preferRelativeResize="0"/>
            <p:nvPr/>
          </p:nvPicPr>
          <p:blipFill>
            <a:blip r:embed="rId5">
              <a:alphaModFix/>
            </a:blip>
            <a:stretch>
              <a:fillRect/>
            </a:stretch>
          </p:blipFill>
          <p:spPr>
            <a:xfrm>
              <a:off x="6927437" y="4157813"/>
              <a:ext cx="672123" cy="157525"/>
            </a:xfrm>
            <a:prstGeom prst="rect">
              <a:avLst/>
            </a:prstGeom>
            <a:noFill/>
            <a:ln>
              <a:noFill/>
            </a:ln>
          </p:spPr>
        </p:pic>
        <p:pic>
          <p:nvPicPr>
            <p:cNvPr id="190" name="Google Shape;190;p28"/>
            <p:cNvPicPr preferRelativeResize="0"/>
            <p:nvPr/>
          </p:nvPicPr>
          <p:blipFill rotWithShape="1">
            <a:blip r:embed="rId4">
              <a:alphaModFix/>
            </a:blip>
            <a:srcRect b="0" l="0" r="91422" t="0"/>
            <a:stretch/>
          </p:blipFill>
          <p:spPr>
            <a:xfrm>
              <a:off x="1068526" y="3932025"/>
              <a:ext cx="601001" cy="609100"/>
            </a:xfrm>
            <a:prstGeom prst="rect">
              <a:avLst/>
            </a:prstGeom>
            <a:noFill/>
            <a:ln>
              <a:noFill/>
            </a:ln>
          </p:spPr>
        </p:pic>
        <p:pic>
          <p:nvPicPr>
            <p:cNvPr id="191" name="Google Shape;191;p28"/>
            <p:cNvPicPr preferRelativeResize="0"/>
            <p:nvPr/>
          </p:nvPicPr>
          <p:blipFill rotWithShape="1">
            <a:blip r:embed="rId4">
              <a:alphaModFix/>
            </a:blip>
            <a:srcRect b="0" l="45711" r="45711" t="0"/>
            <a:stretch/>
          </p:blipFill>
          <p:spPr>
            <a:xfrm>
              <a:off x="3043887" y="3932025"/>
              <a:ext cx="601001" cy="609100"/>
            </a:xfrm>
            <a:prstGeom prst="rect">
              <a:avLst/>
            </a:prstGeom>
            <a:noFill/>
            <a:ln>
              <a:noFill/>
            </a:ln>
          </p:spPr>
        </p:pic>
        <p:pic>
          <p:nvPicPr>
            <p:cNvPr id="192" name="Google Shape;192;p28"/>
            <p:cNvPicPr preferRelativeResize="0"/>
            <p:nvPr/>
          </p:nvPicPr>
          <p:blipFill rotWithShape="1">
            <a:blip r:embed="rId4">
              <a:alphaModFix/>
            </a:blip>
            <a:srcRect b="0" l="60994" r="30428" t="0"/>
            <a:stretch/>
          </p:blipFill>
          <p:spPr>
            <a:xfrm>
              <a:off x="4031567" y="3932025"/>
              <a:ext cx="601001" cy="609100"/>
            </a:xfrm>
            <a:prstGeom prst="rect">
              <a:avLst/>
            </a:prstGeom>
            <a:noFill/>
            <a:ln>
              <a:noFill/>
            </a:ln>
          </p:spPr>
        </p:pic>
        <p:pic>
          <p:nvPicPr>
            <p:cNvPr id="193" name="Google Shape;193;p28"/>
            <p:cNvPicPr preferRelativeResize="0"/>
            <p:nvPr/>
          </p:nvPicPr>
          <p:blipFill rotWithShape="1">
            <a:blip r:embed="rId4">
              <a:alphaModFix/>
            </a:blip>
            <a:srcRect b="0" l="90821" r="601" t="0"/>
            <a:stretch/>
          </p:blipFill>
          <p:spPr>
            <a:xfrm>
              <a:off x="5019247" y="3932025"/>
              <a:ext cx="601001" cy="609100"/>
            </a:xfrm>
            <a:prstGeom prst="rect">
              <a:avLst/>
            </a:prstGeom>
            <a:noFill/>
            <a:ln>
              <a:noFill/>
            </a:ln>
          </p:spPr>
        </p:pic>
        <p:pic>
          <p:nvPicPr>
            <p:cNvPr id="194" name="Google Shape;194;p28"/>
            <p:cNvPicPr preferRelativeResize="0"/>
            <p:nvPr/>
          </p:nvPicPr>
          <p:blipFill>
            <a:blip r:embed="rId6">
              <a:alphaModFix/>
            </a:blip>
            <a:stretch>
              <a:fillRect/>
            </a:stretch>
          </p:blipFill>
          <p:spPr>
            <a:xfrm>
              <a:off x="6006927" y="3969662"/>
              <a:ext cx="533827" cy="533825"/>
            </a:xfrm>
            <a:prstGeom prst="rect">
              <a:avLst/>
            </a:prstGeom>
            <a:noFill/>
            <a:ln>
              <a:noFill/>
            </a:ln>
          </p:spPr>
        </p:pic>
      </p:grpSp>
      <p:pic>
        <p:nvPicPr>
          <p:cNvPr id="195" name="Google Shape;195;p28"/>
          <p:cNvPicPr preferRelativeResize="0"/>
          <p:nvPr/>
        </p:nvPicPr>
        <p:blipFill>
          <a:blip r:embed="rId7">
            <a:alphaModFix/>
          </a:blip>
          <a:stretch>
            <a:fillRect/>
          </a:stretch>
        </p:blipFill>
        <p:spPr>
          <a:xfrm>
            <a:off x="6942398" y="377221"/>
            <a:ext cx="906152" cy="609275"/>
          </a:xfrm>
          <a:prstGeom prst="rect">
            <a:avLst/>
          </a:prstGeom>
          <a:noFill/>
          <a:ln>
            <a:noFill/>
          </a:ln>
        </p:spPr>
      </p:pic>
      <p:pic>
        <p:nvPicPr>
          <p:cNvPr id="196" name="Google Shape;196;p28"/>
          <p:cNvPicPr preferRelativeResize="0"/>
          <p:nvPr/>
        </p:nvPicPr>
        <p:blipFill rotWithShape="1">
          <a:blip r:embed="rId8">
            <a:alphaModFix/>
          </a:blip>
          <a:srcRect b="8045" l="0" r="0" t="0"/>
          <a:stretch/>
        </p:blipFill>
        <p:spPr>
          <a:xfrm>
            <a:off x="8076075" y="348025"/>
            <a:ext cx="666324" cy="66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200" name="Shape 200"/>
        <p:cNvGrpSpPr/>
        <p:nvPr/>
      </p:nvGrpSpPr>
      <p:grpSpPr>
        <a:xfrm>
          <a:off x="0" y="0"/>
          <a:ext cx="0" cy="0"/>
          <a:chOff x="0" y="0"/>
          <a:chExt cx="0" cy="0"/>
        </a:xfrm>
      </p:grpSpPr>
      <p:sp>
        <p:nvSpPr>
          <p:cNvPr id="201" name="Google Shape;201;p29"/>
          <p:cNvSpPr txBox="1"/>
          <p:nvPr>
            <p:ph idx="4294967295" type="subTitle"/>
          </p:nvPr>
        </p:nvSpPr>
        <p:spPr>
          <a:xfrm>
            <a:off x="457200" y="3420700"/>
            <a:ext cx="2958000" cy="184800"/>
          </a:xfrm>
          <a:prstGeom prst="rect">
            <a:avLst/>
          </a:prstGeom>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1300"/>
              <a:buFont typeface="Helvetica Neue"/>
              <a:buNone/>
            </a:pPr>
            <a:r>
              <a:rPr lang="en-US" sz="1200">
                <a:solidFill>
                  <a:srgbClr val="3BD1BB"/>
                </a:solidFill>
              </a:rPr>
              <a:t>And how can AI support this?</a:t>
            </a:r>
            <a:endParaRPr sz="1400">
              <a:solidFill>
                <a:srgbClr val="3BD1BB"/>
              </a:solidFill>
            </a:endParaRPr>
          </a:p>
        </p:txBody>
      </p:sp>
      <p:sp>
        <p:nvSpPr>
          <p:cNvPr id="202" name="Google Shape;202;p29"/>
          <p:cNvSpPr txBox="1"/>
          <p:nvPr>
            <p:ph idx="4294967295" type="ctrTitle"/>
          </p:nvPr>
        </p:nvSpPr>
        <p:spPr>
          <a:xfrm>
            <a:off x="457200" y="1817999"/>
            <a:ext cx="6719100" cy="1182000"/>
          </a:xfrm>
          <a:prstGeom prst="rect">
            <a:avLst/>
          </a:prstGeom>
        </p:spPr>
        <p:txBody>
          <a:bodyPr anchorCtr="0" anchor="ctr"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Strategic Planning. What has changed?</a:t>
            </a:r>
            <a:endParaRPr b="1" sz="4800">
              <a:solidFill>
                <a:srgbClr val="FFFBF2"/>
              </a:solidFill>
              <a:latin typeface="Plus Jakarta Sans"/>
              <a:ea typeface="Plus Jakarta Sans"/>
              <a:cs typeface="Plus Jakarta Sans"/>
              <a:sym typeface="Plus Jakart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207" name="Shape 207"/>
        <p:cNvGrpSpPr/>
        <p:nvPr/>
      </p:nvGrpSpPr>
      <p:grpSpPr>
        <a:xfrm>
          <a:off x="0" y="0"/>
          <a:ext cx="0" cy="0"/>
          <a:chOff x="0" y="0"/>
          <a:chExt cx="0" cy="0"/>
        </a:xfrm>
      </p:grpSpPr>
      <p:sp>
        <p:nvSpPr>
          <p:cNvPr id="208" name="Google Shape;208;p30"/>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209" name="Google Shape;209;p30"/>
          <p:cNvSpPr txBox="1"/>
          <p:nvPr/>
        </p:nvSpPr>
        <p:spPr>
          <a:xfrm>
            <a:off x="222275" y="451182"/>
            <a:ext cx="5329500" cy="802800"/>
          </a:xfrm>
          <a:prstGeom prst="rect">
            <a:avLst/>
          </a:prstGeom>
          <a:noFill/>
          <a:ln>
            <a:noFill/>
          </a:ln>
        </p:spPr>
        <p:txBody>
          <a:bodyPr anchorCtr="0" anchor="t" bIns="26775" lIns="26775" spcFirstLastPara="1" rIns="26775" wrap="square" tIns="26775">
            <a:noAutofit/>
          </a:bodyPr>
          <a:lstStyle/>
          <a:p>
            <a:pPr indent="0" lvl="0" marL="0" rtl="0" algn="l">
              <a:lnSpc>
                <a:spcPct val="90000"/>
              </a:lnSpc>
              <a:spcBef>
                <a:spcPts val="0"/>
              </a:spcBef>
              <a:spcAft>
                <a:spcPts val="0"/>
              </a:spcAft>
              <a:buClr>
                <a:srgbClr val="000000"/>
              </a:buClr>
              <a:buSzPts val="1100"/>
              <a:buFont typeface="Arial"/>
              <a:buNone/>
            </a:pPr>
            <a:r>
              <a:t/>
            </a:r>
            <a:endParaRPr sz="2800">
              <a:solidFill>
                <a:srgbClr val="250C31"/>
              </a:solidFill>
              <a:latin typeface="Plus Jakarta Sans SemiBold"/>
              <a:ea typeface="Plus Jakarta Sans SemiBold"/>
              <a:cs typeface="Plus Jakarta Sans SemiBold"/>
              <a:sym typeface="Plus Jakarta Sans SemiBold"/>
            </a:endParaRPr>
          </a:p>
        </p:txBody>
      </p:sp>
      <p:sp>
        <p:nvSpPr>
          <p:cNvPr id="210" name="Google Shape;210;p30"/>
          <p:cNvSpPr txBox="1"/>
          <p:nvPr/>
        </p:nvSpPr>
        <p:spPr>
          <a:xfrm>
            <a:off x="457200" y="494100"/>
            <a:ext cx="6870300" cy="2855700"/>
          </a:xfrm>
          <a:prstGeom prst="rect">
            <a:avLst/>
          </a:prstGeom>
          <a:noFill/>
          <a:ln>
            <a:noFill/>
          </a:ln>
        </p:spPr>
        <p:txBody>
          <a:bodyPr anchorCtr="0" anchor="t" bIns="26775" lIns="26775" spcFirstLastPara="1" rIns="26775" wrap="square" tIns="26775">
            <a:noAutofit/>
          </a:bodyPr>
          <a:lstStyle/>
          <a:p>
            <a:pPr indent="0" lvl="0" marL="0" rtl="0" algn="l">
              <a:lnSpc>
                <a:spcPct val="115000"/>
              </a:lnSpc>
              <a:spcBef>
                <a:spcPts val="0"/>
              </a:spcBef>
              <a:spcAft>
                <a:spcPts val="0"/>
              </a:spcAft>
              <a:buClr>
                <a:schemeClr val="dk1"/>
              </a:buClr>
              <a:buSzPts val="1100"/>
              <a:buFont typeface="Arial"/>
              <a:buNone/>
            </a:pPr>
            <a:r>
              <a:rPr b="1" lang="en-US" sz="2400">
                <a:solidFill>
                  <a:srgbClr val="250C31"/>
                </a:solidFill>
                <a:latin typeface="Plus Jakarta Sans"/>
                <a:ea typeface="Plus Jakarta Sans"/>
                <a:cs typeface="Plus Jakarta Sans"/>
                <a:sym typeface="Plus Jakarta Sans"/>
              </a:rPr>
              <a:t>“While you are looking, you might as well also listen, linger and think about what you see.”</a:t>
            </a:r>
            <a:endParaRPr b="1" sz="2400">
              <a:solidFill>
                <a:srgbClr val="250C31"/>
              </a:solidFill>
              <a:latin typeface="Plus Jakarta Sans"/>
              <a:ea typeface="Plus Jakarta Sans"/>
              <a:cs typeface="Plus Jakarta Sans"/>
              <a:sym typeface="Plus Jakarta Sans"/>
            </a:endParaRPr>
          </a:p>
          <a:p>
            <a:pPr indent="0" lvl="0" marL="0" rtl="0" algn="l">
              <a:lnSpc>
                <a:spcPct val="115000"/>
              </a:lnSpc>
              <a:spcBef>
                <a:spcPts val="0"/>
              </a:spcBef>
              <a:spcAft>
                <a:spcPts val="0"/>
              </a:spcAft>
              <a:buClr>
                <a:schemeClr val="dk1"/>
              </a:buClr>
              <a:buSzPts val="1100"/>
              <a:buFont typeface="Arial"/>
              <a:buNone/>
            </a:pPr>
            <a:r>
              <a:t/>
            </a:r>
            <a:endParaRPr b="1" sz="1600">
              <a:solidFill>
                <a:srgbClr val="250C31"/>
              </a:solidFill>
            </a:endParaRPr>
          </a:p>
          <a:p>
            <a:pPr indent="0" lvl="0" marL="0" rtl="0" algn="l">
              <a:lnSpc>
                <a:spcPct val="115000"/>
              </a:lnSpc>
              <a:spcBef>
                <a:spcPts val="0"/>
              </a:spcBef>
              <a:spcAft>
                <a:spcPts val="0"/>
              </a:spcAft>
              <a:buClr>
                <a:schemeClr val="dk1"/>
              </a:buClr>
              <a:buSzPts val="1100"/>
              <a:buFont typeface="Arial"/>
              <a:buNone/>
            </a:pPr>
            <a:r>
              <a:rPr b="1" lang="en-US" sz="1600">
                <a:solidFill>
                  <a:srgbClr val="250C31"/>
                </a:solidFill>
                <a:latin typeface="Plus Jakarta Sans"/>
                <a:ea typeface="Plus Jakarta Sans"/>
                <a:cs typeface="Plus Jakarta Sans"/>
                <a:sym typeface="Plus Jakarta Sans"/>
              </a:rPr>
              <a:t>-Jane Jacobs</a:t>
            </a:r>
            <a:r>
              <a:rPr lang="en-US" sz="1600">
                <a:solidFill>
                  <a:srgbClr val="250C31"/>
                </a:solidFill>
                <a:latin typeface="Plus Jakarta Sans"/>
                <a:ea typeface="Plus Jakarta Sans"/>
                <a:cs typeface="Plus Jakarta Sans"/>
                <a:sym typeface="Plus Jakarta Sans"/>
              </a:rPr>
              <a:t> </a:t>
            </a:r>
            <a:endParaRPr sz="1600">
              <a:solidFill>
                <a:srgbClr val="250C31"/>
              </a:solidFill>
              <a:latin typeface="Plus Jakarta Sans SemiBold"/>
              <a:ea typeface="Plus Jakarta Sans SemiBold"/>
              <a:cs typeface="Plus Jakarta Sans SemiBold"/>
              <a:sym typeface="Plus Jakarta Sans SemiBold"/>
            </a:endParaRPr>
          </a:p>
        </p:txBody>
      </p:sp>
      <p:pic>
        <p:nvPicPr>
          <p:cNvPr id="211" name="Google Shape;211;p30"/>
          <p:cNvPicPr preferRelativeResize="0"/>
          <p:nvPr/>
        </p:nvPicPr>
        <p:blipFill>
          <a:blip r:embed="rId3">
            <a:alphaModFix/>
          </a:blip>
          <a:stretch>
            <a:fillRect/>
          </a:stretch>
        </p:blipFill>
        <p:spPr>
          <a:xfrm>
            <a:off x="4174425" y="1935125"/>
            <a:ext cx="4555400" cy="2401200"/>
          </a:xfrm>
          <a:prstGeom prst="rect">
            <a:avLst/>
          </a:prstGeom>
          <a:noFill/>
          <a:ln>
            <a:noFill/>
          </a:ln>
        </p:spPr>
      </p:pic>
      <p:sp>
        <p:nvSpPr>
          <p:cNvPr id="212" name="Google Shape;212;p30"/>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5F1"/>
        </a:solidFill>
      </p:bgPr>
    </p:bg>
    <p:spTree>
      <p:nvGrpSpPr>
        <p:cNvPr id="217" name="Shape 217"/>
        <p:cNvGrpSpPr/>
        <p:nvPr/>
      </p:nvGrpSpPr>
      <p:grpSpPr>
        <a:xfrm>
          <a:off x="0" y="0"/>
          <a:ext cx="0" cy="0"/>
          <a:chOff x="0" y="0"/>
          <a:chExt cx="0" cy="0"/>
        </a:xfrm>
      </p:grpSpPr>
      <p:grpSp>
        <p:nvGrpSpPr>
          <p:cNvPr id="218" name="Google Shape;218;p31"/>
          <p:cNvGrpSpPr/>
          <p:nvPr/>
        </p:nvGrpSpPr>
        <p:grpSpPr>
          <a:xfrm>
            <a:off x="11135542" y="-1102876"/>
            <a:ext cx="4950110" cy="811513"/>
            <a:chOff x="1740920" y="2688074"/>
            <a:chExt cx="4950110" cy="811513"/>
          </a:xfrm>
        </p:grpSpPr>
        <p:pic>
          <p:nvPicPr>
            <p:cNvPr id="219" name="Google Shape;219;p31"/>
            <p:cNvPicPr preferRelativeResize="0"/>
            <p:nvPr/>
          </p:nvPicPr>
          <p:blipFill>
            <a:blip r:embed="rId3">
              <a:alphaModFix/>
            </a:blip>
            <a:stretch>
              <a:fillRect/>
            </a:stretch>
          </p:blipFill>
          <p:spPr>
            <a:xfrm>
              <a:off x="3867863" y="2745743"/>
              <a:ext cx="696175" cy="696175"/>
            </a:xfrm>
            <a:prstGeom prst="rect">
              <a:avLst/>
            </a:prstGeom>
            <a:noFill/>
            <a:ln>
              <a:noFill/>
            </a:ln>
          </p:spPr>
        </p:pic>
        <p:pic>
          <p:nvPicPr>
            <p:cNvPr id="220" name="Google Shape;220;p31"/>
            <p:cNvPicPr preferRelativeResize="0"/>
            <p:nvPr/>
          </p:nvPicPr>
          <p:blipFill>
            <a:blip r:embed="rId4">
              <a:alphaModFix/>
            </a:blip>
            <a:stretch>
              <a:fillRect/>
            </a:stretch>
          </p:blipFill>
          <p:spPr>
            <a:xfrm>
              <a:off x="5879520" y="2688074"/>
              <a:ext cx="811510" cy="811513"/>
            </a:xfrm>
            <a:prstGeom prst="rect">
              <a:avLst/>
            </a:prstGeom>
            <a:noFill/>
            <a:ln>
              <a:noFill/>
            </a:ln>
          </p:spPr>
        </p:pic>
        <p:pic>
          <p:nvPicPr>
            <p:cNvPr id="221" name="Google Shape;221;p31"/>
            <p:cNvPicPr preferRelativeResize="0"/>
            <p:nvPr/>
          </p:nvPicPr>
          <p:blipFill>
            <a:blip r:embed="rId5">
              <a:alphaModFix/>
            </a:blip>
            <a:stretch>
              <a:fillRect/>
            </a:stretch>
          </p:blipFill>
          <p:spPr>
            <a:xfrm>
              <a:off x="1740920" y="2688074"/>
              <a:ext cx="811508" cy="811513"/>
            </a:xfrm>
            <a:prstGeom prst="rect">
              <a:avLst/>
            </a:prstGeom>
            <a:noFill/>
            <a:ln>
              <a:noFill/>
            </a:ln>
          </p:spPr>
        </p:pic>
      </p:grpSp>
      <p:sp>
        <p:nvSpPr>
          <p:cNvPr id="222" name="Google Shape;222;p31"/>
          <p:cNvSpPr txBox="1"/>
          <p:nvPr/>
        </p:nvSpPr>
        <p:spPr>
          <a:xfrm>
            <a:off x="12935723" y="-132675"/>
            <a:ext cx="13497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Phone calls</a:t>
            </a:r>
            <a:endParaRPr b="1" sz="1800">
              <a:solidFill>
                <a:srgbClr val="290A33"/>
              </a:solidFill>
              <a:latin typeface="Source Sans Pro"/>
              <a:ea typeface="Source Sans Pro"/>
              <a:cs typeface="Source Sans Pro"/>
              <a:sym typeface="Source Sans Pro"/>
            </a:endParaRPr>
          </a:p>
        </p:txBody>
      </p:sp>
      <p:sp>
        <p:nvSpPr>
          <p:cNvPr id="223" name="Google Shape;223;p31"/>
          <p:cNvSpPr txBox="1"/>
          <p:nvPr/>
        </p:nvSpPr>
        <p:spPr>
          <a:xfrm>
            <a:off x="15159098" y="-132675"/>
            <a:ext cx="1041600" cy="29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290A33"/>
                </a:solidFill>
                <a:latin typeface="Source Sans Pro"/>
                <a:ea typeface="Source Sans Pro"/>
                <a:cs typeface="Source Sans Pro"/>
                <a:sym typeface="Source Sans Pro"/>
              </a:rPr>
              <a:t>Surveys</a:t>
            </a:r>
            <a:endParaRPr b="1" sz="1800">
              <a:solidFill>
                <a:srgbClr val="290A33"/>
              </a:solidFill>
              <a:latin typeface="Source Sans Pro"/>
              <a:ea typeface="Source Sans Pro"/>
              <a:cs typeface="Source Sans Pro"/>
              <a:sym typeface="Source Sans Pro"/>
            </a:endParaRPr>
          </a:p>
        </p:txBody>
      </p:sp>
      <p:sp>
        <p:nvSpPr>
          <p:cNvPr id="224" name="Google Shape;224;p31"/>
          <p:cNvSpPr/>
          <p:nvPr/>
        </p:nvSpPr>
        <p:spPr>
          <a:xfrm>
            <a:off x="7842475" y="4727725"/>
            <a:ext cx="1101300" cy="290100"/>
          </a:xfrm>
          <a:prstGeom prst="rect">
            <a:avLst/>
          </a:prstGeom>
          <a:solidFill>
            <a:srgbClr val="FCF5F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us Jakarta Sans"/>
              <a:ea typeface="Plus Jakarta Sans"/>
              <a:cs typeface="Plus Jakarta Sans"/>
              <a:sym typeface="Plus Jakarta Sans"/>
            </a:endParaRPr>
          </a:p>
        </p:txBody>
      </p:sp>
      <p:grpSp>
        <p:nvGrpSpPr>
          <p:cNvPr id="225" name="Google Shape;225;p31"/>
          <p:cNvGrpSpPr/>
          <p:nvPr/>
        </p:nvGrpSpPr>
        <p:grpSpPr>
          <a:xfrm>
            <a:off x="413850" y="984925"/>
            <a:ext cx="7986600" cy="3349200"/>
            <a:chOff x="413850" y="984925"/>
            <a:chExt cx="7986600" cy="3349200"/>
          </a:xfrm>
        </p:grpSpPr>
        <p:cxnSp>
          <p:nvCxnSpPr>
            <p:cNvPr id="226" name="Google Shape;226;p31"/>
            <p:cNvCxnSpPr/>
            <p:nvPr/>
          </p:nvCxnSpPr>
          <p:spPr>
            <a:xfrm flipH="1" rot="10800000">
              <a:off x="413850" y="984925"/>
              <a:ext cx="3993300" cy="3349200"/>
            </a:xfrm>
            <a:prstGeom prst="curvedConnector3">
              <a:avLst>
                <a:gd fmla="val 65487" name="adj1"/>
              </a:avLst>
            </a:prstGeom>
            <a:noFill/>
            <a:ln cap="flat" cmpd="sng" w="38100">
              <a:solidFill>
                <a:srgbClr val="250C31"/>
              </a:solidFill>
              <a:prstDash val="solid"/>
              <a:round/>
              <a:headEnd len="med" w="med" type="none"/>
              <a:tailEnd len="med" w="med" type="none"/>
            </a:ln>
          </p:spPr>
        </p:cxnSp>
        <p:cxnSp>
          <p:nvCxnSpPr>
            <p:cNvPr id="227" name="Google Shape;227;p31"/>
            <p:cNvCxnSpPr/>
            <p:nvPr/>
          </p:nvCxnSpPr>
          <p:spPr>
            <a:xfrm rot="10800000">
              <a:off x="4407150" y="984925"/>
              <a:ext cx="3993300" cy="3349200"/>
            </a:xfrm>
            <a:prstGeom prst="curvedConnector3">
              <a:avLst>
                <a:gd fmla="val 65487" name="adj1"/>
              </a:avLst>
            </a:prstGeom>
            <a:noFill/>
            <a:ln cap="flat" cmpd="sng" w="38100">
              <a:solidFill>
                <a:srgbClr val="250C31"/>
              </a:solidFill>
              <a:prstDash val="solid"/>
              <a:round/>
              <a:headEnd len="med" w="med" type="none"/>
              <a:tailEnd len="med" w="med" type="none"/>
            </a:ln>
          </p:spPr>
        </p:cxnSp>
      </p:grpSp>
      <p:cxnSp>
        <p:nvCxnSpPr>
          <p:cNvPr id="228" name="Google Shape;228;p31"/>
          <p:cNvCxnSpPr/>
          <p:nvPr/>
        </p:nvCxnSpPr>
        <p:spPr>
          <a:xfrm>
            <a:off x="1601600" y="2091225"/>
            <a:ext cx="0" cy="2257200"/>
          </a:xfrm>
          <a:prstGeom prst="straightConnector1">
            <a:avLst/>
          </a:prstGeom>
          <a:noFill/>
          <a:ln cap="flat" cmpd="sng" w="19050">
            <a:solidFill>
              <a:srgbClr val="FC7753"/>
            </a:solidFill>
            <a:prstDash val="lgDash"/>
            <a:round/>
            <a:headEnd len="med" w="med" type="none"/>
            <a:tailEnd len="med" w="med" type="none"/>
          </a:ln>
        </p:spPr>
      </p:cxnSp>
      <p:cxnSp>
        <p:nvCxnSpPr>
          <p:cNvPr id="229" name="Google Shape;229;p31"/>
          <p:cNvCxnSpPr/>
          <p:nvPr/>
        </p:nvCxnSpPr>
        <p:spPr>
          <a:xfrm>
            <a:off x="7186500" y="2091225"/>
            <a:ext cx="0" cy="2257200"/>
          </a:xfrm>
          <a:prstGeom prst="straightConnector1">
            <a:avLst/>
          </a:prstGeom>
          <a:noFill/>
          <a:ln cap="flat" cmpd="sng" w="19050">
            <a:solidFill>
              <a:srgbClr val="3BD1BB"/>
            </a:solidFill>
            <a:prstDash val="lgDash"/>
            <a:round/>
            <a:headEnd len="med" w="med" type="none"/>
            <a:tailEnd len="med" w="med" type="none"/>
          </a:ln>
        </p:spPr>
      </p:cxnSp>
      <p:sp>
        <p:nvSpPr>
          <p:cNvPr id="230" name="Google Shape;230;p31"/>
          <p:cNvSpPr txBox="1"/>
          <p:nvPr/>
        </p:nvSpPr>
        <p:spPr>
          <a:xfrm>
            <a:off x="6738375" y="1593300"/>
            <a:ext cx="7884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200">
                <a:solidFill>
                  <a:srgbClr val="250C31"/>
                </a:solidFill>
                <a:latin typeface="Plus Jakarta Sans"/>
                <a:ea typeface="Plus Jakarta Sans"/>
                <a:cs typeface="Plus Jakarta Sans"/>
                <a:sym typeface="Plus Jakarta Sans"/>
              </a:rPr>
              <a:t>Positive</a:t>
            </a:r>
            <a:endParaRPr sz="1200">
              <a:solidFill>
                <a:srgbClr val="250C31"/>
              </a:solidFill>
              <a:latin typeface="Plus Jakarta Sans SemiBold"/>
              <a:ea typeface="Plus Jakarta Sans SemiBold"/>
              <a:cs typeface="Plus Jakarta Sans SemiBold"/>
              <a:sym typeface="Plus Jakarta Sans SemiBold"/>
            </a:endParaRPr>
          </a:p>
        </p:txBody>
      </p:sp>
      <p:sp>
        <p:nvSpPr>
          <p:cNvPr id="231" name="Google Shape;231;p31"/>
          <p:cNvSpPr txBox="1"/>
          <p:nvPr/>
        </p:nvSpPr>
        <p:spPr>
          <a:xfrm>
            <a:off x="1155500" y="1593300"/>
            <a:ext cx="8922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200">
                <a:solidFill>
                  <a:srgbClr val="250C31"/>
                </a:solidFill>
                <a:latin typeface="Plus Jakarta Sans"/>
                <a:ea typeface="Plus Jakarta Sans"/>
                <a:cs typeface="Plus Jakarta Sans"/>
                <a:sym typeface="Plus Jakarta Sans"/>
              </a:rPr>
              <a:t>Negative</a:t>
            </a:r>
            <a:endParaRPr sz="1200">
              <a:solidFill>
                <a:srgbClr val="250C31"/>
              </a:solidFill>
              <a:latin typeface="Plus Jakarta Sans SemiBold"/>
              <a:ea typeface="Plus Jakarta Sans SemiBold"/>
              <a:cs typeface="Plus Jakarta Sans SemiBold"/>
              <a:sym typeface="Plus Jakarta Sa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1824"/>
        </a:solidFill>
      </p:bgPr>
    </p:bg>
    <p:spTree>
      <p:nvGrpSpPr>
        <p:cNvPr id="235" name="Shape 235"/>
        <p:cNvGrpSpPr/>
        <p:nvPr/>
      </p:nvGrpSpPr>
      <p:grpSpPr>
        <a:xfrm>
          <a:off x="0" y="0"/>
          <a:ext cx="0" cy="0"/>
          <a:chOff x="0" y="0"/>
          <a:chExt cx="0" cy="0"/>
        </a:xfrm>
      </p:grpSpPr>
      <p:sp>
        <p:nvSpPr>
          <p:cNvPr id="236" name="Google Shape;236;p32"/>
          <p:cNvSpPr txBox="1"/>
          <p:nvPr>
            <p:ph idx="4294967295" type="subTitle"/>
          </p:nvPr>
        </p:nvSpPr>
        <p:spPr>
          <a:xfrm>
            <a:off x="457200" y="3420700"/>
            <a:ext cx="1267200" cy="184800"/>
          </a:xfrm>
          <a:prstGeom prst="rect">
            <a:avLst/>
          </a:prstGeom>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1300"/>
              <a:buFont typeface="Helvetica Neue"/>
              <a:buNone/>
            </a:pPr>
            <a:r>
              <a:rPr lang="en-US" sz="1200">
                <a:solidFill>
                  <a:srgbClr val="3BD1BB"/>
                </a:solidFill>
              </a:rPr>
              <a:t>Setting the Stage</a:t>
            </a:r>
            <a:endParaRPr sz="1400">
              <a:solidFill>
                <a:srgbClr val="3BD1BB"/>
              </a:solidFill>
            </a:endParaRPr>
          </a:p>
        </p:txBody>
      </p:sp>
      <p:sp>
        <p:nvSpPr>
          <p:cNvPr id="237" name="Google Shape;237;p32"/>
          <p:cNvSpPr txBox="1"/>
          <p:nvPr>
            <p:ph idx="4294967295" type="ctrTitle"/>
          </p:nvPr>
        </p:nvSpPr>
        <p:spPr>
          <a:xfrm>
            <a:off x="457200" y="2579999"/>
            <a:ext cx="6719100" cy="591000"/>
          </a:xfrm>
          <a:prstGeom prst="rect">
            <a:avLst/>
          </a:prstGeom>
        </p:spPr>
        <p:txBody>
          <a:bodyPr anchorCtr="0" anchor="ctr"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b="1" lang="en-US" sz="4800">
                <a:solidFill>
                  <a:srgbClr val="FFFFFF"/>
                </a:solidFill>
                <a:latin typeface="Plus Jakarta Sans"/>
                <a:ea typeface="Plus Jakarta Sans"/>
                <a:cs typeface="Plus Jakarta Sans"/>
                <a:sym typeface="Plus Jakarta Sans"/>
              </a:rPr>
              <a:t>AI-101</a:t>
            </a:r>
            <a:endParaRPr b="1" sz="4800">
              <a:solidFill>
                <a:srgbClr val="FFFBF2"/>
              </a:solidFill>
              <a:latin typeface="Plus Jakarta Sans"/>
              <a:ea typeface="Plus Jakarta Sans"/>
              <a:cs typeface="Plus Jakarta Sans"/>
              <a:sym typeface="Plus Jakart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3"/>
          <p:cNvPicPr preferRelativeResize="0"/>
          <p:nvPr/>
        </p:nvPicPr>
        <p:blipFill>
          <a:blip r:embed="rId3">
            <a:alphaModFix/>
          </a:blip>
          <a:stretch>
            <a:fillRect/>
          </a:stretch>
        </p:blipFill>
        <p:spPr>
          <a:xfrm>
            <a:off x="-69500" y="0"/>
            <a:ext cx="9146819" cy="5145074"/>
          </a:xfrm>
          <a:prstGeom prst="rect">
            <a:avLst/>
          </a:prstGeom>
          <a:noFill/>
          <a:ln>
            <a:noFill/>
          </a:ln>
        </p:spPr>
      </p:pic>
      <p:sp>
        <p:nvSpPr>
          <p:cNvPr id="244" name="Google Shape;244;p33"/>
          <p:cNvSpPr txBox="1"/>
          <p:nvPr/>
        </p:nvSpPr>
        <p:spPr>
          <a:xfrm>
            <a:off x="527000" y="640600"/>
            <a:ext cx="3259200" cy="11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000">
                <a:solidFill>
                  <a:schemeClr val="lt1"/>
                </a:solidFill>
                <a:latin typeface="Plus Jakarta Sans"/>
                <a:ea typeface="Plus Jakarta Sans"/>
                <a:cs typeface="Plus Jakarta Sans"/>
                <a:sym typeface="Plus Jakarta Sans"/>
              </a:rPr>
              <a:t>What is AI?</a:t>
            </a:r>
            <a:endParaRPr b="1" sz="4000">
              <a:solidFill>
                <a:schemeClr val="lt1"/>
              </a:solidFill>
              <a:latin typeface="Plus Jakarta Sans"/>
              <a:ea typeface="Plus Jakarta Sans"/>
              <a:cs typeface="Plus Jakarta Sans"/>
              <a:sym typeface="Plus Jakart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Zencity Brand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